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90" r:id="rId5"/>
  </p:sldMasterIdLst>
  <p:notesMasterIdLst>
    <p:notesMasterId r:id="rId36"/>
  </p:notesMasterIdLst>
  <p:sldIdLst>
    <p:sldId id="256" r:id="rId6"/>
    <p:sldId id="257" r:id="rId7"/>
    <p:sldId id="258" r:id="rId8"/>
    <p:sldId id="259" r:id="rId9"/>
    <p:sldId id="280" r:id="rId10"/>
    <p:sldId id="283" r:id="rId11"/>
    <p:sldId id="281" r:id="rId12"/>
    <p:sldId id="291" r:id="rId13"/>
    <p:sldId id="284" r:id="rId14"/>
    <p:sldId id="294" r:id="rId15"/>
    <p:sldId id="303" r:id="rId16"/>
    <p:sldId id="295" r:id="rId17"/>
    <p:sldId id="285" r:id="rId18"/>
    <p:sldId id="297" r:id="rId19"/>
    <p:sldId id="298" r:id="rId20"/>
    <p:sldId id="293" r:id="rId21"/>
    <p:sldId id="286" r:id="rId22"/>
    <p:sldId id="299" r:id="rId23"/>
    <p:sldId id="300" r:id="rId24"/>
    <p:sldId id="301" r:id="rId25"/>
    <p:sldId id="302" r:id="rId26"/>
    <p:sldId id="287" r:id="rId27"/>
    <p:sldId id="304" r:id="rId28"/>
    <p:sldId id="305" r:id="rId29"/>
    <p:sldId id="288" r:id="rId30"/>
    <p:sldId id="306" r:id="rId31"/>
    <p:sldId id="274" r:id="rId32"/>
    <p:sldId id="275" r:id="rId33"/>
    <p:sldId id="307" r:id="rId34"/>
    <p:sldId id="27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O6vr56febsBVth/yIIWrw==" hashData="aYG7tCZXcmy3je/Av20o7WfKaVWOP+wSqLPfk1ZIwLUNNPOYFAc/n1GwJh0s1XUrjHusMBbjamkvKd2ylR7dr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FF"/>
    <a:srgbClr val="003399"/>
    <a:srgbClr val="777777"/>
    <a:srgbClr val="FFCC00"/>
    <a:srgbClr val="E42B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5" autoAdjust="0"/>
    <p:restoredTop sz="74884" autoAdjust="0"/>
  </p:normalViewPr>
  <p:slideViewPr>
    <p:cSldViewPr snapToGrid="0">
      <p:cViewPr varScale="1">
        <p:scale>
          <a:sx n="68" d="100"/>
          <a:sy n="68" d="100"/>
        </p:scale>
        <p:origin x="201" y="-42"/>
      </p:cViewPr>
      <p:guideLst/>
    </p:cSldViewPr>
  </p:slideViewPr>
  <p:notesTextViewPr>
    <p:cViewPr>
      <p:scale>
        <a:sx n="1" d="1"/>
        <a:sy n="1" d="1"/>
      </p:scale>
      <p:origin x="0" y="0"/>
    </p:cViewPr>
  </p:notesTextViewPr>
  <p:sorterViewPr>
    <p:cViewPr varScale="1">
      <p:scale>
        <a:sx n="100" d="100"/>
        <a:sy n="100" d="100"/>
      </p:scale>
      <p:origin x="0" y="-6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95D83-AD3A-43E3-9852-05FB8449B6A2}"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FBF194-E1E0-46C4-B0DA-7729D5CEB98C}" type="slidenum">
              <a:rPr lang="en-US" smtClean="0"/>
              <a:t>‹#›</a:t>
            </a:fld>
            <a:endParaRPr lang="en-US"/>
          </a:p>
        </p:txBody>
      </p:sp>
    </p:spTree>
    <p:extLst>
      <p:ext uri="{BB962C8B-B14F-4D97-AF65-F5344CB8AC3E}">
        <p14:creationId xmlns:p14="http://schemas.microsoft.com/office/powerpoint/2010/main" val="278446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go.microsoft.com/fwlink/?LinkID=747050&amp;clcid=0x40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FBF194-E1E0-46C4-B0DA-7729D5CEB98C}" type="slidenum">
              <a:rPr lang="en-US" smtClean="0"/>
              <a:t>1</a:t>
            </a:fld>
            <a:endParaRPr lang="en-US"/>
          </a:p>
        </p:txBody>
      </p:sp>
    </p:spTree>
    <p:extLst>
      <p:ext uri="{BB962C8B-B14F-4D97-AF65-F5344CB8AC3E}">
        <p14:creationId xmlns:p14="http://schemas.microsoft.com/office/powerpoint/2010/main" val="342518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21</a:t>
            </a:fld>
            <a:endParaRPr lang="en-US"/>
          </a:p>
        </p:txBody>
      </p:sp>
    </p:spTree>
    <p:extLst>
      <p:ext uri="{BB962C8B-B14F-4D97-AF65-F5344CB8AC3E}">
        <p14:creationId xmlns:p14="http://schemas.microsoft.com/office/powerpoint/2010/main" val="151914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view DLP policy activity in the usage logs on the server running SharePoint Server 2016. For example, you can view the text entered by users when they override a policy tip or report a false 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First you need to turn on the option in Central Administration (</a:t>
            </a:r>
            <a:r>
              <a:rPr lang="en-US" sz="1200" b="1" dirty="0"/>
              <a:t>Monitoring</a:t>
            </a:r>
            <a:r>
              <a:rPr lang="en-US" sz="1200" dirty="0"/>
              <a:t> &gt; </a:t>
            </a:r>
            <a:r>
              <a:rPr lang="en-US" sz="1200" b="1" dirty="0"/>
              <a:t>Configure usage and health data collection</a:t>
            </a:r>
            <a:r>
              <a:rPr lang="en-US" sz="1200" dirty="0"/>
              <a:t> &gt; </a:t>
            </a:r>
            <a:r>
              <a:rPr lang="en-US" sz="1200" b="1" dirty="0"/>
              <a:t>Simple Log Event Usage </a:t>
            </a:r>
            <a:r>
              <a:rPr lang="en-US" sz="1200" b="1" dirty="0" err="1"/>
              <a:t>Data_SPUnifiedAuditEntry</a:t>
            </a:r>
            <a:r>
              <a:rPr lang="en-US" sz="1200" dirty="0"/>
              <a:t>). For more information about usage logging, see </a:t>
            </a:r>
            <a:r>
              <a:rPr lang="en-US" sz="1200" dirty="0">
                <a:hlinkClick r:id="rId3"/>
              </a:rPr>
              <a:t>Configure usage and health data collection</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E98BB0C-1C73-40CC-85FC-FF8013E233BC}" type="slidenum">
              <a:rPr lang="en-US" smtClean="0"/>
              <a:t>22</a:t>
            </a:fld>
            <a:endParaRPr lang="en-US"/>
          </a:p>
        </p:txBody>
      </p:sp>
    </p:spTree>
    <p:extLst>
      <p:ext uri="{BB962C8B-B14F-4D97-AF65-F5344CB8AC3E}">
        <p14:creationId xmlns:p14="http://schemas.microsoft.com/office/powerpoint/2010/main" val="319599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solidFill>
                  <a:schemeClr val="bg1">
                    <a:lumMod val="85000"/>
                  </a:schemeClr>
                </a:solidFill>
              </a:rPr>
              <a:t>Principal SharePoint Architect for BlueChip Consulting Group</a:t>
            </a:r>
          </a:p>
          <a:p>
            <a:pPr lvl="1"/>
            <a:r>
              <a:rPr lang="en-US" sz="1400" dirty="0">
                <a:solidFill>
                  <a:schemeClr val="bg1">
                    <a:lumMod val="85000"/>
                  </a:schemeClr>
                </a:solidFill>
              </a:rPr>
              <a:t>http://www.bluechip-llc.com</a:t>
            </a:r>
          </a:p>
          <a:p>
            <a:r>
              <a:rPr lang="en-US" sz="1800" dirty="0">
                <a:solidFill>
                  <a:schemeClr val="bg1">
                    <a:lumMod val="85000"/>
                  </a:schemeClr>
                </a:solidFill>
              </a:rPr>
              <a:t>SharePoint MVP for 9 years</a:t>
            </a:r>
          </a:p>
          <a:p>
            <a:r>
              <a:rPr lang="en-US" sz="1800" dirty="0">
                <a:solidFill>
                  <a:schemeClr val="bg1">
                    <a:lumMod val="85000"/>
                  </a:schemeClr>
                </a:solidFill>
              </a:rPr>
              <a:t>SharePoint Microsoft Certified Master</a:t>
            </a:r>
          </a:p>
          <a:p>
            <a:r>
              <a:rPr lang="en-US" sz="1800" dirty="0">
                <a:solidFill>
                  <a:schemeClr val="bg1">
                    <a:lumMod val="85000"/>
                  </a:schemeClr>
                </a:solidFill>
              </a:rPr>
              <a:t>Author</a:t>
            </a:r>
          </a:p>
          <a:p>
            <a:pPr lvl="1"/>
            <a:r>
              <a:rPr lang="en-US" sz="1400" dirty="0">
                <a:solidFill>
                  <a:schemeClr val="bg1">
                    <a:lumMod val="85000"/>
                  </a:schemeClr>
                </a:solidFill>
              </a:rPr>
              <a:t>Developer’s Guide to WSS 3.0</a:t>
            </a:r>
          </a:p>
          <a:p>
            <a:pPr lvl="1"/>
            <a:r>
              <a:rPr lang="en-US" sz="1400" dirty="0">
                <a:solidFill>
                  <a:schemeClr val="bg1">
                    <a:lumMod val="85000"/>
                  </a:schemeClr>
                </a:solidFill>
              </a:rPr>
              <a:t>MOSS 2007 Best Practices</a:t>
            </a:r>
          </a:p>
          <a:p>
            <a:pPr lvl="1"/>
            <a:r>
              <a:rPr lang="en-US" sz="1400" dirty="0">
                <a:solidFill>
                  <a:schemeClr val="bg1">
                    <a:lumMod val="85000"/>
                  </a:schemeClr>
                </a:solidFill>
              </a:rPr>
              <a:t>MCTS: WSS 3.0 Configuration Study Guide (70-631)</a:t>
            </a:r>
          </a:p>
          <a:p>
            <a:pPr lvl="1"/>
            <a:r>
              <a:rPr lang="en-US" sz="1400" dirty="0">
                <a:solidFill>
                  <a:schemeClr val="bg1">
                    <a:lumMod val="85000"/>
                  </a:schemeClr>
                </a:solidFill>
              </a:rPr>
              <a:t>SharePoint 2010 Development for Office 365 </a:t>
            </a:r>
          </a:p>
          <a:p>
            <a:r>
              <a:rPr lang="en-US" sz="1800" dirty="0">
                <a:solidFill>
                  <a:schemeClr val="bg1">
                    <a:lumMod val="85000"/>
                  </a:schemeClr>
                </a:solidFill>
              </a:rPr>
              <a:t>Contact Information</a:t>
            </a:r>
          </a:p>
          <a:p>
            <a:pPr lvl="1"/>
            <a:r>
              <a:rPr lang="en-US" sz="1400" dirty="0">
                <a:solidFill>
                  <a:schemeClr val="bg1">
                    <a:lumMod val="85000"/>
                  </a:schemeClr>
                </a:solidFill>
              </a:rPr>
              <a:t>Email: Paul.Stork@bluechip-llc.com</a:t>
            </a:r>
          </a:p>
          <a:p>
            <a:pPr lvl="1"/>
            <a:r>
              <a:rPr lang="en-US" sz="1400" dirty="0">
                <a:solidFill>
                  <a:schemeClr val="bg1">
                    <a:lumMod val="85000"/>
                  </a:schemeClr>
                </a:solidFill>
              </a:rPr>
              <a:t>Blog: http://dontPaPanic.com/blog</a:t>
            </a:r>
          </a:p>
          <a:p>
            <a:pPr lvl="1"/>
            <a:r>
              <a:rPr lang="en-US" sz="1400" dirty="0">
                <a:solidFill>
                  <a:schemeClr val="bg1">
                    <a:lumMod val="85000"/>
                  </a:schemeClr>
                </a:solidFill>
              </a:rPr>
              <a:t>Twitter: @</a:t>
            </a:r>
            <a:r>
              <a:rPr lang="en-US" sz="1400" dirty="0" err="1">
                <a:solidFill>
                  <a:schemeClr val="bg1">
                    <a:lumMod val="85000"/>
                  </a:schemeClr>
                </a:solidFill>
              </a:rPr>
              <a:t>PStork</a:t>
            </a:r>
            <a:endParaRPr lang="en-US" sz="1400" dirty="0">
              <a:solidFill>
                <a:schemeClr val="bg1">
                  <a:lumMod val="85000"/>
                </a:schemeClr>
              </a:solidFill>
            </a:endParaRPr>
          </a:p>
          <a:p>
            <a:endParaRPr lang="en-US" sz="1600" dirty="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2</a:t>
            </a:fld>
            <a:endParaRPr lang="en-US"/>
          </a:p>
        </p:txBody>
      </p:sp>
    </p:spTree>
    <p:extLst>
      <p:ext uri="{BB962C8B-B14F-4D97-AF65-F5344CB8AC3E}">
        <p14:creationId xmlns:p14="http://schemas.microsoft.com/office/powerpoint/2010/main" val="342647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A8ED0-A7BE-433A-B754-CC5C67F43245}" type="slidenum">
              <a:rPr lang="en-US" smtClean="0"/>
              <a:t>3</a:t>
            </a:fld>
            <a:endParaRPr lang="en-US"/>
          </a:p>
        </p:txBody>
      </p:sp>
    </p:spTree>
    <p:extLst>
      <p:ext uri="{BB962C8B-B14F-4D97-AF65-F5344CB8AC3E}">
        <p14:creationId xmlns:p14="http://schemas.microsoft.com/office/powerpoint/2010/main" val="134988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Typically Search works like this</a:t>
            </a:r>
          </a:p>
          <a:p>
            <a:r>
              <a:rPr lang="en-US" dirty="0"/>
              <a:t>Backend</a:t>
            </a:r>
          </a:p>
          <a:p>
            <a:pPr marL="171450" indent="-171450">
              <a:buFont typeface="Arial" panose="020B0604020202020204" pitchFamily="34" charset="0"/>
              <a:buChar char="•"/>
            </a:pPr>
            <a:r>
              <a:rPr lang="en-US" dirty="0"/>
              <a:t>You have searchable content </a:t>
            </a:r>
          </a:p>
          <a:p>
            <a:pPr marL="171450" indent="-171450">
              <a:buFont typeface="Arial" panose="020B0604020202020204" pitchFamily="34" charset="0"/>
              <a:buChar char="•"/>
            </a:pPr>
            <a:r>
              <a:rPr lang="en-US" dirty="0"/>
              <a:t>It is crawled – goes in the content and capture all the information</a:t>
            </a:r>
          </a:p>
          <a:p>
            <a:pPr marL="171450" indent="-171450">
              <a:buFont typeface="Arial" panose="020B0604020202020204" pitchFamily="34" charset="0"/>
              <a:buChar char="•"/>
            </a:pPr>
            <a:r>
              <a:rPr lang="en-US" dirty="0"/>
              <a:t>Content processing will analyze and apply exclusion and pass to index</a:t>
            </a:r>
          </a:p>
          <a:p>
            <a:r>
              <a:rPr lang="en-US" dirty="0"/>
              <a:t>Front End</a:t>
            </a:r>
          </a:p>
          <a:p>
            <a:pPr marL="171450" indent="-171450">
              <a:buFont typeface="Arial" panose="020B0604020202020204" pitchFamily="34" charset="0"/>
              <a:buChar char="•"/>
            </a:pPr>
            <a:r>
              <a:rPr lang="en-US" dirty="0"/>
              <a:t>A user makes a query</a:t>
            </a:r>
          </a:p>
          <a:p>
            <a:pPr marL="171450" indent="-171450">
              <a:buFont typeface="Arial" panose="020B0604020202020204" pitchFamily="34" charset="0"/>
              <a:buChar char="•"/>
            </a:pPr>
            <a:r>
              <a:rPr lang="en-US" dirty="0"/>
              <a:t>The query searches the index for the information and responds back to the user</a:t>
            </a:r>
          </a:p>
          <a:p>
            <a:pPr marL="171450" indent="-171450">
              <a:buFont typeface="Arial" panose="020B0604020202020204" pitchFamily="34" charset="0"/>
              <a:buChar char="•"/>
            </a:pPr>
            <a:endParaRPr lang="en-US" dirty="0"/>
          </a:p>
          <a:p>
            <a:r>
              <a:rPr lang="en-US" dirty="0"/>
              <a:t>DLP creates uses the Policy Definition</a:t>
            </a:r>
          </a:p>
          <a:p>
            <a:r>
              <a:rPr lang="en-US" dirty="0"/>
              <a:t>Looks for information in the index.</a:t>
            </a:r>
          </a:p>
          <a:p>
            <a:r>
              <a:rPr lang="en-US" dirty="0"/>
              <a:t>You need to have the information in the index before you can apply policies to it</a:t>
            </a:r>
          </a:p>
          <a:p>
            <a:r>
              <a:rPr lang="en-US" dirty="0"/>
              <a:t>*** If you don’t search a site collection you can’t ’’ apply policies to it.</a:t>
            </a:r>
          </a:p>
          <a:p>
            <a:r>
              <a:rPr lang="en-US" dirty="0"/>
              <a:t>        If you are doing daily crawls, you could have a gap of 24 hours before it is indexed.</a:t>
            </a:r>
          </a:p>
        </p:txBody>
      </p:sp>
      <p:sp>
        <p:nvSpPr>
          <p:cNvPr id="4" name="Slide Number Placeholder 3"/>
          <p:cNvSpPr>
            <a:spLocks noGrp="1"/>
          </p:cNvSpPr>
          <p:nvPr>
            <p:ph type="sldNum" sz="quarter" idx="10"/>
          </p:nvPr>
        </p:nvSpPr>
        <p:spPr/>
        <p:txBody>
          <a:bodyPr/>
          <a:lstStyle/>
          <a:p>
            <a:fld id="{CE98BB0C-1C73-40CC-85FC-FF8013E233BC}" type="slidenum">
              <a:rPr lang="en-US" smtClean="0"/>
              <a:t>6</a:t>
            </a:fld>
            <a:endParaRPr lang="en-US"/>
          </a:p>
        </p:txBody>
      </p:sp>
    </p:spTree>
    <p:extLst>
      <p:ext uri="{BB962C8B-B14F-4D97-AF65-F5344CB8AC3E}">
        <p14:creationId xmlns:p14="http://schemas.microsoft.com/office/powerpoint/2010/main" val="134203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&amp; </a:t>
            </a:r>
          </a:p>
        </p:txBody>
      </p:sp>
      <p:sp>
        <p:nvSpPr>
          <p:cNvPr id="4" name="Slide Number Placeholder 3"/>
          <p:cNvSpPr>
            <a:spLocks noGrp="1"/>
          </p:cNvSpPr>
          <p:nvPr>
            <p:ph type="sldNum" sz="quarter" idx="10"/>
          </p:nvPr>
        </p:nvSpPr>
        <p:spPr/>
        <p:txBody>
          <a:bodyPr/>
          <a:lstStyle/>
          <a:p>
            <a:fld id="{9CFBF194-E1E0-46C4-B0DA-7729D5CEB98C}" type="slidenum">
              <a:rPr lang="en-US" smtClean="0"/>
              <a:t>8</a:t>
            </a:fld>
            <a:endParaRPr lang="en-US"/>
          </a:p>
        </p:txBody>
      </p:sp>
    </p:spTree>
    <p:extLst>
      <p:ext uri="{BB962C8B-B14F-4D97-AF65-F5344CB8AC3E}">
        <p14:creationId xmlns:p14="http://schemas.microsoft.com/office/powerpoint/2010/main" val="205596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DLP Policies</a:t>
            </a:r>
            <a:r>
              <a:rPr lang="en-US" dirty="0"/>
              <a:t>: Use the Compliance Policy Center site collection to notify end users and administrators when documents with sensitive information are stored in SharePoint and automatically protect the documents from improper sharing. You can also create basic policies that allow you to delete content in OneDrive for Business much like you can with standard retention policies. The policies allow you to ensure that your SharePoint investment is providing the security and compliance posture that modern organizations require </a:t>
            </a:r>
            <a:r>
              <a:rPr lang="en-US" dirty="0" err="1"/>
              <a:t>forr</a:t>
            </a:r>
            <a:r>
              <a:rPr lang="en-US" dirty="0"/>
              <a:t> their digital systems.</a:t>
            </a:r>
          </a:p>
        </p:txBody>
      </p:sp>
      <p:sp>
        <p:nvSpPr>
          <p:cNvPr id="4" name="Slide Number Placeholder 3"/>
          <p:cNvSpPr>
            <a:spLocks noGrp="1"/>
          </p:cNvSpPr>
          <p:nvPr>
            <p:ph type="sldNum" sz="quarter" idx="10"/>
          </p:nvPr>
        </p:nvSpPr>
        <p:spPr/>
        <p:txBody>
          <a:bodyPr/>
          <a:lstStyle/>
          <a:p>
            <a:fld id="{9CFBF194-E1E0-46C4-B0DA-7729D5CEB98C}" type="slidenum">
              <a:rPr lang="en-US" smtClean="0"/>
              <a:t>11</a:t>
            </a:fld>
            <a:endParaRPr lang="en-US"/>
          </a:p>
        </p:txBody>
      </p:sp>
    </p:spTree>
    <p:extLst>
      <p:ext uri="{BB962C8B-B14F-4D97-AF65-F5344CB8AC3E}">
        <p14:creationId xmlns:p14="http://schemas.microsoft.com/office/powerpoint/2010/main" val="116823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create a DLP query or a DLP policy, you can choose from a list of DLP templates that correspond to common regulatory requirements. Each DLP template identifies specific types of sensitive information – for example, the template named </a:t>
            </a:r>
            <a:r>
              <a:rPr lang="en-US" b="1" dirty="0"/>
              <a:t>U.S. Personally Identifiable Information (PII) Data</a:t>
            </a:r>
            <a:r>
              <a:rPr lang="en-US" dirty="0"/>
              <a:t> identifies content that contains U.S. and U.K. passport numbers, U.S. Individual Taxpayer Identification Numbers (ITIN), or U.S. Social Security Numbers (SSN).</a:t>
            </a:r>
          </a:p>
        </p:txBody>
      </p:sp>
      <p:sp>
        <p:nvSpPr>
          <p:cNvPr id="4" name="Slide Number Placeholder 3"/>
          <p:cNvSpPr>
            <a:spLocks noGrp="1"/>
          </p:cNvSpPr>
          <p:nvPr>
            <p:ph type="sldNum" sz="quarter" idx="10"/>
          </p:nvPr>
        </p:nvSpPr>
        <p:spPr/>
        <p:txBody>
          <a:bodyPr/>
          <a:lstStyle/>
          <a:p>
            <a:fld id="{CE98BB0C-1C73-40CC-85FC-FF8013E233BC}" type="slidenum">
              <a:rPr lang="en-US" smtClean="0"/>
              <a:t>13</a:t>
            </a:fld>
            <a:endParaRPr lang="en-US"/>
          </a:p>
        </p:txBody>
      </p:sp>
    </p:spTree>
    <p:extLst>
      <p:ext uri="{BB962C8B-B14F-4D97-AF65-F5344CB8AC3E}">
        <p14:creationId xmlns:p14="http://schemas.microsoft.com/office/powerpoint/2010/main" val="125330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8BB0C-1C73-40CC-85FC-FF8013E233BC}" type="slidenum">
              <a:rPr lang="en-US" smtClean="0"/>
              <a:t>17</a:t>
            </a:fld>
            <a:endParaRPr lang="en-US"/>
          </a:p>
        </p:txBody>
      </p:sp>
    </p:spTree>
    <p:extLst>
      <p:ext uri="{BB962C8B-B14F-4D97-AF65-F5344CB8AC3E}">
        <p14:creationId xmlns:p14="http://schemas.microsoft.com/office/powerpoint/2010/main" val="383231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timer jobs involved</a:t>
            </a:r>
          </a:p>
          <a:p>
            <a:endParaRPr lang="en-US" dirty="0" smtClean="0"/>
          </a:p>
          <a:p>
            <a:r>
              <a:rPr lang="en-US" dirty="0" smtClean="0"/>
              <a:t>Compliance Dar Task House Keeping</a:t>
            </a:r>
            <a:br>
              <a:rPr lang="en-US" dirty="0" smtClean="0"/>
            </a:br>
            <a:r>
              <a:rPr lang="en-US" dirty="0" smtClean="0"/>
              <a:t>Compliance High Priority Policy Processing</a:t>
            </a:r>
            <a:br>
              <a:rPr lang="en-US" dirty="0" smtClean="0"/>
            </a:br>
            <a:r>
              <a:rPr lang="en-US" dirty="0" smtClean="0"/>
              <a:t>Compliance Dar Processing</a:t>
            </a:r>
            <a:br>
              <a:rPr lang="en-US" dirty="0" smtClean="0"/>
            </a:br>
            <a:r>
              <a:rPr lang="en-US" dirty="0" smtClean="0"/>
              <a:t>Compliance Policy Processing</a:t>
            </a:r>
            <a:br>
              <a:rPr lang="en-US" dirty="0" smtClean="0"/>
            </a:br>
            <a:r>
              <a:rPr lang="en-US" dirty="0" smtClean="0"/>
              <a:t>Unified Policy </a:t>
            </a:r>
            <a:r>
              <a:rPr lang="en-US" dirty="0" err="1" smtClean="0"/>
              <a:t>OnPrem</a:t>
            </a:r>
            <a:r>
              <a:rPr lang="en-US" dirty="0" smtClean="0"/>
              <a:t> Sync Job</a:t>
            </a:r>
            <a:endParaRPr lang="en-US" dirty="0"/>
          </a:p>
        </p:txBody>
      </p:sp>
      <p:sp>
        <p:nvSpPr>
          <p:cNvPr id="4" name="Slide Number Placeholder 3"/>
          <p:cNvSpPr>
            <a:spLocks noGrp="1"/>
          </p:cNvSpPr>
          <p:nvPr>
            <p:ph type="sldNum" sz="quarter" idx="10"/>
          </p:nvPr>
        </p:nvSpPr>
        <p:spPr/>
        <p:txBody>
          <a:bodyPr/>
          <a:lstStyle/>
          <a:p>
            <a:fld id="{9CFBF194-E1E0-46C4-B0DA-7729D5CEB98C}" type="slidenum">
              <a:rPr lang="en-US" smtClean="0"/>
              <a:t>19</a:t>
            </a:fld>
            <a:endParaRPr lang="en-US"/>
          </a:p>
        </p:txBody>
      </p:sp>
    </p:spTree>
    <p:extLst>
      <p:ext uri="{BB962C8B-B14F-4D97-AF65-F5344CB8AC3E}">
        <p14:creationId xmlns:p14="http://schemas.microsoft.com/office/powerpoint/2010/main" val="2272311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4/19/2017</a:t>
            </a:fld>
            <a:endParaRPr lang="en-US" sz="900" dirty="0"/>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77561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normAutofit/>
          </a:bodyPr>
          <a:lstStyle>
            <a:lvl1pPr>
              <a:defRPr sz="2800"/>
            </a:lvl1pPr>
          </a:lstStyle>
          <a:p>
            <a:r>
              <a:rPr lang="en-US" dirty="0"/>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5520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7496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50991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4283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Rectangle 8"/>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noAutofit/>
          </a:bodyPr>
          <a:lstStyle>
            <a:lvl1pPr algn="l">
              <a:defRPr sz="2000" b="0">
                <a:solidFill>
                  <a:schemeClr val="accent1">
                    <a:lumMod val="75000"/>
                    <a:lumOff val="25000"/>
                  </a:schemeClr>
                </a:solidFill>
              </a:defRPr>
            </a:lvl1pPr>
          </a:lstStyle>
          <a:p>
            <a:r>
              <a:rPr lang="en-US" dirty="0"/>
              <a:t>Click to edit Master title style</a:t>
            </a:r>
          </a:p>
        </p:txBody>
      </p:sp>
      <p:sp>
        <p:nvSpPr>
          <p:cNvPr id="4" name="Text Placeholder 3"/>
          <p:cNvSpPr>
            <a:spLocks noGrp="1"/>
          </p:cNvSpPr>
          <p:nvPr>
            <p:ph type="body" sz="half" idx="2"/>
          </p:nvPr>
        </p:nvSpPr>
        <p:spPr>
          <a:xfrm>
            <a:off x="5740824" y="5262298"/>
            <a:ext cx="5869987" cy="689515"/>
          </a:xfrm>
        </p:spPr>
        <p:txBody>
          <a:bodyPr anchor="ctr">
            <a:normAutofit/>
          </a:bodyPr>
          <a:lstStyle>
            <a:lvl1pPr marL="0" indent="0" algn="r">
              <a:buNone/>
              <a:defRPr sz="1100">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7" name="Content Placeholder 2"/>
          <p:cNvSpPr>
            <a:spLocks noGrp="1"/>
          </p:cNvSpPr>
          <p:nvPr>
            <p:ph idx="1"/>
          </p:nvPr>
        </p:nvSpPr>
        <p:spPr>
          <a:xfrm>
            <a:off x="447817" y="652180"/>
            <a:ext cx="11297651" cy="4363372"/>
          </a:xfrm>
        </p:spPr>
        <p:txBody>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210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9"/>
            <a:ext cx="11029617" cy="598671"/>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2820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407719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userDrawn="1"/>
        </p:nvSpPr>
        <p:spPr>
          <a:xfrm>
            <a:off x="8839202" y="675726"/>
            <a:ext cx="2906817" cy="51830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2" y="675728"/>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5" y="675728"/>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78367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em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Rectangle 175105"/>
          <p:cNvPicPr>
            <a:picLocks noChangeAspect="1" noChangeArrowheads="1"/>
          </p:cNvPicPr>
          <p:nvPr userDrawn="1"/>
        </p:nvPicPr>
        <p:blipFill>
          <a:blip r:embed="rId3" cstate="print">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a:stretch>
        </p:blipFill>
        <p:spPr bwMode="invGray">
          <a:xfrm>
            <a:off x="7010400" y="4287792"/>
            <a:ext cx="4114800" cy="1038225"/>
          </a:xfrm>
          <a:prstGeom prst="rect">
            <a:avLst/>
          </a:prstGeom>
          <a:noFill/>
          <a:ln w="9525">
            <a:noFill/>
            <a:miter lim="800000"/>
            <a:headEnd/>
            <a:tailEnd/>
          </a:ln>
        </p:spPr>
      </p:pic>
      <p:sp>
        <p:nvSpPr>
          <p:cNvPr id="4" name="Picture Placeholder 6"/>
          <p:cNvSpPr>
            <a:spLocks noGrp="1" noChangeAspect="1"/>
          </p:cNvSpPr>
          <p:nvPr>
            <p:ph type="pic" sz="quarter" idx="10"/>
          </p:nvPr>
        </p:nvSpPr>
        <p:spPr>
          <a:xfrm rot="20820000">
            <a:off x="1117941" y="2188799"/>
            <a:ext cx="5120640" cy="2880360"/>
          </a:xfrm>
          <a:noFill/>
          <a:ln w="25400" cap="flat" cmpd="sng" algn="ctr">
            <a:noFill/>
            <a:prstDash val="solid"/>
            <a:miter lim="800000"/>
            <a:headEnd type="none" w="med" len="med"/>
            <a:tailEnd type="none" w="med" len="med"/>
          </a:ln>
          <a:effectLst>
            <a:outerShdw blurRad="50800" dist="38100" dir="2700000" algn="tl" rotWithShape="0">
              <a:prstClr val="black">
                <a:alpha val="40000"/>
              </a:prstClr>
            </a:outerShdw>
            <a:reflection blurRad="6350" stA="50000" endA="300" endPos="38500" dist="50800" dir="5400000" sy="-100000" algn="bl" rotWithShape="0"/>
          </a:effectLst>
        </p:spPr>
        <p:txBody>
          <a:bodyPr/>
          <a:lstStyle/>
          <a:p>
            <a:endParaRPr lang="en-US" dirty="0"/>
          </a:p>
        </p:txBody>
      </p:sp>
      <p:sp>
        <p:nvSpPr>
          <p:cNvPr id="7" name="Title 1"/>
          <p:cNvSpPr>
            <a:spLocks noGrp="1"/>
          </p:cNvSpPr>
          <p:nvPr>
            <p:ph type="title"/>
          </p:nvPr>
        </p:nvSpPr>
        <p:spPr>
          <a:xfrm>
            <a:off x="672177" y="360962"/>
            <a:ext cx="11029616" cy="1013800"/>
          </a:xfrm>
        </p:spPr>
        <p:txBody>
          <a:bodyPr/>
          <a:lstStyle>
            <a:lvl1pPr algn="r">
              <a:defRPr/>
            </a:lvl1pPr>
          </a:lstStyle>
          <a:p>
            <a:r>
              <a:rPr lang="en-US" dirty="0"/>
              <a:t>Click to edit Master title style</a:t>
            </a: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391335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7" name="Title 1"/>
          <p:cNvSpPr>
            <a:spLocks noGrp="1"/>
          </p:cNvSpPr>
          <p:nvPr>
            <p:ph type="ctrTitle"/>
          </p:nvPr>
        </p:nvSpPr>
        <p:spPr>
          <a:xfrm>
            <a:off x="914400" y="3028950"/>
            <a:ext cx="10363200" cy="781050"/>
          </a:xfrm>
        </p:spPr>
        <p:txBody>
          <a:bodyPr/>
          <a:lstStyle>
            <a:lvl1pPr algn="r">
              <a:defRPr baseline="0">
                <a:solidFill>
                  <a:schemeClr val="tx1">
                    <a:lumMod val="65000"/>
                    <a:lumOff val="35000"/>
                  </a:schemeClr>
                </a:solidFill>
                <a:effectLst>
                  <a:innerShdw blurRad="63500" dist="50800" dir="5400000">
                    <a:schemeClr val="bg1">
                      <a:lumMod val="75000"/>
                      <a:alpha val="50000"/>
                    </a:schemeClr>
                  </a:innerShdw>
                </a:effectLst>
              </a:defRPr>
            </a:lvl1pPr>
          </a:lstStyle>
          <a:p>
            <a:r>
              <a:rPr lang="en-US" dirty="0"/>
              <a:t>Click to edit Master title style</a:t>
            </a:r>
          </a:p>
        </p:txBody>
      </p:sp>
      <p:sp>
        <p:nvSpPr>
          <p:cNvPr id="18" name="Subtitle 2"/>
          <p:cNvSpPr>
            <a:spLocks noGrp="1"/>
          </p:cNvSpPr>
          <p:nvPr>
            <p:ph type="subTitle" idx="1"/>
          </p:nvPr>
        </p:nvSpPr>
        <p:spPr>
          <a:xfrm>
            <a:off x="1828800" y="3886200"/>
            <a:ext cx="9448800" cy="1600200"/>
          </a:xfrm>
        </p:spPr>
        <p:txBody>
          <a:bodyPr/>
          <a:lstStyle>
            <a:lvl1pPr marL="0" indent="0" algn="r">
              <a:buNone/>
              <a:defRPr baseline="0">
                <a:solidFill>
                  <a:srgbClr val="CA470C"/>
                </a:solidFill>
                <a:effectLst>
                  <a:innerShdw blurRad="63500" dist="50800" dir="5400000">
                    <a:srgbClr val="F26B2E">
                      <a:alpha val="50000"/>
                    </a:srgbClr>
                  </a:inn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9" name="Rectangle 18"/>
          <p:cNvSpPr/>
          <p:nvPr userDrawn="1"/>
        </p:nvSpPr>
        <p:spPr>
          <a:xfrm>
            <a:off x="0" y="2514600"/>
            <a:ext cx="11277600" cy="152400"/>
          </a:xfrm>
          <a:prstGeom prst="rect">
            <a:avLst/>
          </a:prstGeom>
          <a:solidFill>
            <a:schemeClr val="bg1">
              <a:lumMod val="50000"/>
            </a:schemeClr>
          </a:solidFill>
          <a:ln>
            <a:noFill/>
          </a:ln>
          <a:effectLst>
            <a:outerShdw blurRad="50800" dist="38100" dir="5400000" algn="t" rotWithShape="0">
              <a:schemeClr val="bg1">
                <a:lumMod val="8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93201" y="6417101"/>
            <a:ext cx="1683408" cy="332525"/>
          </a:xfrm>
          <a:prstGeom prst="rect">
            <a:avLst/>
          </a:prstGeom>
        </p:spPr>
      </p:pic>
    </p:spTree>
    <p:extLst>
      <p:ext uri="{BB962C8B-B14F-4D97-AF65-F5344CB8AC3E}">
        <p14:creationId xmlns:p14="http://schemas.microsoft.com/office/powerpoint/2010/main" val="51128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2"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679354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9250" y="228604"/>
            <a:ext cx="11151917"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519250" y="1447799"/>
            <a:ext cx="11151917" cy="2043636"/>
          </a:xfrm>
          <a:prstGeom prst="rect">
            <a:avLst/>
          </a:prstGeom>
        </p:spPr>
        <p:txBody>
          <a:bodyPr/>
          <a:lstStyle>
            <a:lvl1pPr marL="212810" indent="-212810">
              <a:buFont typeface="Wingdings" pitchFamily="2" charset="2"/>
              <a:buChar char=""/>
              <a:defRPr sz="3000"/>
            </a:lvl1pPr>
            <a:lvl2pPr marL="387575" indent="-174766">
              <a:buFont typeface="Wingdings" pitchFamily="2" charset="2"/>
              <a:buChar char=""/>
              <a:defRPr>
                <a:latin typeface="+mn-lt"/>
              </a:defRPr>
            </a:lvl2pPr>
            <a:lvl3pPr marL="555206" indent="-167633">
              <a:buFont typeface="Wingdings" pitchFamily="2" charset="2"/>
              <a:buChar char=""/>
              <a:tabLst/>
              <a:defRPr>
                <a:latin typeface="+mn-lt"/>
              </a:defRPr>
            </a:lvl3pPr>
            <a:lvl4pPr marL="684794" indent="-129588">
              <a:buFont typeface="Wingdings" pitchFamily="2" charset="2"/>
              <a:buChar char=""/>
              <a:defRPr>
                <a:latin typeface="+mn-lt"/>
              </a:defRPr>
            </a:lvl4pPr>
            <a:lvl5pPr marL="814382" indent="-129588">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520836" y="6399557"/>
            <a:ext cx="560832" cy="219456"/>
          </a:xfrm>
          <a:prstGeom prst="rect">
            <a:avLst/>
          </a:prstGeom>
        </p:spPr>
        <p:txBody>
          <a:bodyPr lIns="121720" tIns="60860" rIns="121720" bIns="60860" anchor="ctr"/>
          <a:lstStyle>
            <a:lvl1pPr algn="l">
              <a:defRPr sz="1200">
                <a:gradFill>
                  <a:gsLst>
                    <a:gs pos="100000">
                      <a:schemeClr val="bg2"/>
                    </a:gs>
                    <a:gs pos="0">
                      <a:schemeClr val="bg2"/>
                    </a:gs>
                  </a:gsLst>
                  <a:lin ang="5400000" scaled="0"/>
                </a:gradFill>
              </a:defRPr>
            </a:lvl1pPr>
          </a:lstStyle>
          <a:p>
            <a:fld id="{FA4A93B8-B23A-4F35-A6A2-2F1F9227CD90}" type="slidenum">
              <a:rPr lang="en-US" smtClean="0">
                <a:gradFill>
                  <a:gsLst>
                    <a:gs pos="100000">
                      <a:srgbClr val="797A7D"/>
                    </a:gs>
                    <a:gs pos="0">
                      <a:srgbClr val="797A7D"/>
                    </a:gs>
                  </a:gsLst>
                  <a:lin ang="5400000" scaled="0"/>
                </a:gradFill>
              </a:rPr>
              <a:pPr/>
              <a:t>‹#›</a:t>
            </a:fld>
            <a:endParaRPr lang="en-US">
              <a:gradFill>
                <a:gsLst>
                  <a:gs pos="100000">
                    <a:srgbClr val="797A7D"/>
                  </a:gs>
                  <a:gs pos="0">
                    <a:srgbClr val="797A7D"/>
                  </a:gs>
                </a:gsLst>
                <a:lin ang="5400000" scaled="0"/>
              </a:gradFill>
            </a:endParaRPr>
          </a:p>
        </p:txBody>
      </p:sp>
      <p:pic>
        <p:nvPicPr>
          <p:cNvPr id="7" name="Picture 2"/>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flipH="1">
            <a:off x="4648200" y="11382"/>
            <a:ext cx="7543800" cy="685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272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C4556A-3B75-49EC-B386-A8704BD1B24E}" type="datetime1">
              <a:rPr lang="en-US" smtClean="0"/>
              <a:t>4/19/2017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9386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rgbClr val="0070C0"/>
            </a:gs>
            <a:gs pos="100000">
              <a:schemeClr val="tx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C7FC4B-5769-406F-A2B3-E581A64A4139}" type="datetime1">
              <a:rPr lang="en-US" smtClean="0"/>
              <a:t>4/19/2017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214137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0070C0"/>
            </a:gs>
            <a:gs pos="100000">
              <a:schemeClr val="tx2">
                <a:lumMod val="40000"/>
                <a:lumOff val="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91FDCA-2ACF-4F4D-A6E7-D05B7B98F741}" type="datetime1">
              <a:rPr lang="en-US" smtClean="0"/>
              <a:t>4/19/2017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077727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7F605-5133-4CEA-8C63-F5C7471FF45F}" type="datetime1">
              <a:rPr lang="en-US" smtClean="0"/>
              <a:t>4/19/2017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2223139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A93540-2E3F-4EDE-9FCE-2B3E7879DD91}" type="datetime1">
              <a:rPr lang="en-US" smtClean="0"/>
              <a:t>4/19/2017</a:t>
            </a:fld>
            <a:endParaRPr lang="en-US"/>
          </a:p>
        </p:txBody>
      </p:sp>
      <p:sp>
        <p:nvSpPr>
          <p:cNvPr id="8" name="Footer Placeholder 7"/>
          <p:cNvSpPr>
            <a:spLocks noGrp="1"/>
          </p:cNvSpPr>
          <p:nvPr>
            <p:ph type="ftr" sz="quarter" idx="11"/>
          </p:nvPr>
        </p:nvSpPr>
        <p:spPr/>
        <p:txBody>
          <a:bodyPr/>
          <a:lstStyle/>
          <a:p>
            <a:r>
              <a:rPr lang="en-US"/>
              <a:t>WWW.PERIOD.COM  |  HELLO@MAIL.COM  |  +017 637 5587  |  MY STREET 12345, YOUR CITY, COUNTRY </a:t>
            </a:r>
          </a:p>
        </p:txBody>
      </p:sp>
      <p:sp>
        <p:nvSpPr>
          <p:cNvPr id="9" name="Slide Number Placeholder 8"/>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5829535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1FDA2C-09EE-43FF-8364-6E085E6CF7CD}" type="datetime1">
              <a:rPr lang="en-US" smtClean="0"/>
              <a:t>4/19/2017</a:t>
            </a:fld>
            <a:endParaRPr lang="en-US"/>
          </a:p>
        </p:txBody>
      </p:sp>
      <p:sp>
        <p:nvSpPr>
          <p:cNvPr id="4" name="Footer Placeholder 3"/>
          <p:cNvSpPr>
            <a:spLocks noGrp="1"/>
          </p:cNvSpPr>
          <p:nvPr>
            <p:ph type="ftr" sz="quarter" idx="11"/>
          </p:nvPr>
        </p:nvSpPr>
        <p:spPr/>
        <p:txBody>
          <a:bodyPr/>
          <a:lstStyle/>
          <a:p>
            <a:r>
              <a:rPr lang="en-US"/>
              <a:t>WWW.PERIOD.COM  |  HELLO@MAIL.COM  |  +017 637 5587  |  MY STREET 12345, YOUR CITY, COUNTRY </a:t>
            </a:r>
          </a:p>
        </p:txBody>
      </p:sp>
      <p:sp>
        <p:nvSpPr>
          <p:cNvPr id="5" name="Slide Number Placeholder 4"/>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590685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DD5FB-5C21-4E4C-9FB2-66762E5DEE29}" type="datetime1">
              <a:rPr lang="en-US" smtClean="0"/>
              <a:t>4/19/2017</a:t>
            </a:fld>
            <a:endParaRPr lang="en-US"/>
          </a:p>
        </p:txBody>
      </p:sp>
      <p:sp>
        <p:nvSpPr>
          <p:cNvPr id="3" name="Footer Placeholder 2"/>
          <p:cNvSpPr>
            <a:spLocks noGrp="1"/>
          </p:cNvSpPr>
          <p:nvPr>
            <p:ph type="ftr" sz="quarter" idx="11"/>
          </p:nvPr>
        </p:nvSpPr>
        <p:spPr/>
        <p:txBody>
          <a:bodyPr/>
          <a:lstStyle/>
          <a:p>
            <a:r>
              <a:rPr lang="en-US"/>
              <a:t>WWW.PERIOD.COM  |  HELLO@MAIL.COM  |  +017 637 5587  |  MY STREET 12345, YOUR CITY, COUNTRY </a:t>
            </a:r>
          </a:p>
        </p:txBody>
      </p:sp>
      <p:sp>
        <p:nvSpPr>
          <p:cNvPr id="4" name="Slide Number Placeholder 3"/>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754629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00A7B-E66C-40E6-A414-D205C376B4FA}" type="datetime1">
              <a:rPr lang="en-US" smtClean="0"/>
              <a:t>4/19/2017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794693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5E495-900E-43BC-BC07-00A6B8EBF7BC}" type="datetime1">
              <a:rPr lang="en-US" smtClean="0"/>
              <a:t>4/19/2017</a:t>
            </a:fld>
            <a:endParaRPr lang="en-US"/>
          </a:p>
        </p:txBody>
      </p:sp>
      <p:sp>
        <p:nvSpPr>
          <p:cNvPr id="6" name="Footer Placeholder 5"/>
          <p:cNvSpPr>
            <a:spLocks noGrp="1"/>
          </p:cNvSpPr>
          <p:nvPr>
            <p:ph type="ftr" sz="quarter" idx="11"/>
          </p:nvPr>
        </p:nvSpPr>
        <p:spPr/>
        <p:txBody>
          <a:bodyPr/>
          <a:lstStyle/>
          <a:p>
            <a:r>
              <a:rPr lang="en-US"/>
              <a:t>WWW.PERIOD.COM  |  HELLO@MAIL.COM  |  +017 637 5587  |  MY STREET 12345, YOUR CITY, COUNTRY </a:t>
            </a:r>
          </a:p>
        </p:txBody>
      </p:sp>
      <p:sp>
        <p:nvSpPr>
          <p:cNvPr id="7" name="Slide Number Placeholder 6"/>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99141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1192" y="1020431"/>
            <a:ext cx="10993549" cy="1475013"/>
          </a:xfrm>
          <a:effectLst/>
        </p:spPr>
        <p:txBody>
          <a:bodyPr anchor="b">
            <a:normAutofit/>
          </a:bodyPr>
          <a:lstStyle>
            <a:lvl1pPr>
              <a:defRPr sz="3600">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600" cap="all">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569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CA0BAE-FF70-4BF5-B24F-E5074BFAD13D}" type="datetime1">
              <a:rPr lang="en-US" smtClean="0"/>
              <a:t>4/19/2017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101459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D52880-DB84-4AF7-881C-09DD5BB613AE}" type="datetime1">
              <a:rPr lang="en-US" smtClean="0"/>
              <a:t>4/19/2017</a:t>
            </a:fld>
            <a:endParaRPr lang="en-US"/>
          </a:p>
        </p:txBody>
      </p:sp>
      <p:sp>
        <p:nvSpPr>
          <p:cNvPr id="5" name="Footer Placeholder 4"/>
          <p:cNvSpPr>
            <a:spLocks noGrp="1"/>
          </p:cNvSpPr>
          <p:nvPr>
            <p:ph type="ftr" sz="quarter" idx="11"/>
          </p:nvPr>
        </p:nvSpPr>
        <p:spPr/>
        <p:txBody>
          <a:bodyPr/>
          <a:lstStyle/>
          <a:p>
            <a:r>
              <a:rPr lang="en-US"/>
              <a:t>WWW.PERIOD.COM  |  HELLO@MAIL.COM  |  +017 637 5587  |  MY STREET 12345, YOUR CITY, COUNTRY </a:t>
            </a:r>
          </a:p>
        </p:txBody>
      </p:sp>
      <p:sp>
        <p:nvSpPr>
          <p:cNvPr id="6" name="Slide Number Placeholder 5"/>
          <p:cNvSpPr>
            <a:spLocks noGrp="1"/>
          </p:cNvSpPr>
          <p:nvPr>
            <p:ph type="sldNum" sz="quarter" idx="12"/>
          </p:nvPr>
        </p:nvSpPr>
        <p:spPr/>
        <p:txBody>
          <a:bodyPr/>
          <a:lstStyle/>
          <a:p>
            <a:fld id="{A9ED3ADD-7DE1-476D-98AF-452DDE8572DE}" type="slidenum">
              <a:rPr lang="en-US" smtClean="0"/>
              <a:t>‹#›</a:t>
            </a:fld>
            <a:endParaRPr lang="en-US"/>
          </a:p>
        </p:txBody>
      </p:sp>
    </p:spTree>
    <p:extLst>
      <p:ext uri="{BB962C8B-B14F-4D97-AF65-F5344CB8AC3E}">
        <p14:creationId xmlns:p14="http://schemas.microsoft.com/office/powerpoint/2010/main" val="41877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4000"/>
            </a:lvl1pPr>
          </a:lstStyle>
          <a:p>
            <a:r>
              <a:rPr lang="en-US" dirty="0"/>
              <a:t>Click to edit Master title style</a:t>
            </a:r>
          </a:p>
        </p:txBody>
      </p:sp>
      <p:sp>
        <p:nvSpPr>
          <p:cNvPr id="14"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
        <p:nvSpPr>
          <p:cNvPr id="9" name="Content Placeholder 2"/>
          <p:cNvSpPr>
            <a:spLocks noGrp="1"/>
          </p:cNvSpPr>
          <p:nvPr>
            <p:ph idx="1"/>
          </p:nvPr>
        </p:nvSpPr>
        <p:spPr>
          <a:xfrm>
            <a:off x="581193" y="2180497"/>
            <a:ext cx="11029617" cy="3688041"/>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272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9027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157709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4" y="3043912"/>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800" cap="all">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3"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0074" y="5882699"/>
            <a:ext cx="2194666" cy="856252"/>
          </a:xfrm>
          <a:prstGeom prst="rect">
            <a:avLst/>
          </a:prstGeom>
        </p:spPr>
      </p:pic>
    </p:spTree>
    <p:extLst>
      <p:ext uri="{BB962C8B-B14F-4D97-AF65-F5344CB8AC3E}">
        <p14:creationId xmlns:p14="http://schemas.microsoft.com/office/powerpoint/2010/main" val="292499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0" name="Content Placeholder 2"/>
          <p:cNvSpPr>
            <a:spLocks noGrp="1"/>
          </p:cNvSpPr>
          <p:nvPr>
            <p:ph idx="1" hasCustomPrompt="1"/>
          </p:nvPr>
        </p:nvSpPr>
        <p:spPr>
          <a:xfrm>
            <a:off x="581193" y="2228005"/>
            <a:ext cx="5378331" cy="3640533"/>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0"/>
          </p:nvPr>
        </p:nvSpPr>
        <p:spPr>
          <a:xfrm>
            <a:off x="6232479" y="2228004"/>
            <a:ext cx="5378331" cy="3640533"/>
          </a:xfrm>
        </p:spPr>
        <p:txBody>
          <a:bodyPr anchor="t"/>
          <a:lstStyle>
            <a:lvl1pPr marL="229500" indent="-229500">
              <a:defRPr lang="en-US" sz="2800" kern="1200" dirty="0">
                <a:solidFill>
                  <a:schemeClr val="tx2"/>
                </a:solidFill>
                <a:latin typeface="Segoe UI" panose="020B0502040204020203" pitchFamily="34" charset="0"/>
                <a:ea typeface="+mn-ea"/>
                <a:cs typeface="Segoe UI" panose="020B0502040204020203" pitchFamily="34" charset="0"/>
              </a:defRPr>
            </a:lvl1pPr>
            <a:lvl2pPr marL="472500" indent="-229500">
              <a:defRPr lang="en-US" sz="2400" kern="1200" dirty="0">
                <a:solidFill>
                  <a:schemeClr val="tx2"/>
                </a:solidFill>
                <a:latin typeface="Segoe UI" panose="020B0502040204020203" pitchFamily="34" charset="0"/>
                <a:ea typeface="+mn-ea"/>
                <a:cs typeface="Segoe UI" panose="020B0502040204020203" pitchFamily="34" charset="0"/>
              </a:defRPr>
            </a:lvl2pPr>
            <a:lvl3pPr marL="675000" indent="-202500">
              <a:defRPr lang="en-US" sz="2000" kern="1200" dirty="0">
                <a:solidFill>
                  <a:schemeClr val="tx2"/>
                </a:solidFill>
                <a:latin typeface="Segoe UI" panose="020B0502040204020203" pitchFamily="34" charset="0"/>
                <a:ea typeface="+mn-ea"/>
                <a:cs typeface="Segoe UI" panose="020B0502040204020203" pitchFamily="34" charset="0"/>
              </a:defRPr>
            </a:lvl3pPr>
            <a:lvl4pPr marL="931500" indent="-175500">
              <a:defRPr lang="en-US" sz="1800" kern="1200" dirty="0">
                <a:solidFill>
                  <a:schemeClr val="tx2"/>
                </a:solidFill>
                <a:latin typeface="Segoe UI" panose="020B0502040204020203" pitchFamily="34" charset="0"/>
                <a:ea typeface="+mn-ea"/>
                <a:cs typeface="Segoe UI" panose="020B0502040204020203" pitchFamily="34" charset="0"/>
              </a:defRPr>
            </a:lvl4pPr>
            <a:lvl5pPr marL="1201500" indent="-175500">
              <a:defRPr lang="en-US" sz="1600" kern="1200" dirty="0">
                <a:solidFill>
                  <a:schemeClr val="tx2"/>
                </a:solidFill>
                <a:latin typeface="Segoe UI" panose="020B0502040204020203" pitchFamily="34" charset="0"/>
                <a:ea typeface="+mn-ea"/>
                <a:cs typeface="Segoe UI" panose="020B0502040204020203" pitchFamily="34" charset="0"/>
              </a:defRPr>
            </a:lvl5pPr>
          </a:lstStyle>
          <a:p>
            <a:pPr marL="229500" lvl="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Click to edit Master text styles</a:t>
            </a:r>
          </a:p>
          <a:p>
            <a:pPr marL="472500" lvl="1"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Second level</a:t>
            </a:r>
          </a:p>
          <a:p>
            <a:pPr marL="675000" lvl="2"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Third level</a:t>
            </a:r>
          </a:p>
          <a:p>
            <a:pPr marL="931500" lvl="3"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Fourth level</a:t>
            </a:r>
          </a:p>
          <a:p>
            <a:pPr marL="1201500" lvl="4"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pPr>
            <a:r>
              <a:rPr lang="en-US"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1836429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6"/>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norm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87220" y="2250894"/>
            <a:ext cx="5087075" cy="536005"/>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6523737" y="2250894"/>
            <a:ext cx="5087073" cy="553373"/>
          </a:xfrm>
        </p:spPr>
        <p:txBody>
          <a:bodyPr anchor="b">
            <a:noAutofit/>
          </a:bodyPr>
          <a:lstStyle>
            <a:lvl1pPr marL="0" indent="0">
              <a:buNone/>
              <a:defRPr sz="360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9" name="Slide Number Placeholder 14"/>
          <p:cNvSpPr>
            <a:spLocks noGrp="1"/>
          </p:cNvSpPr>
          <p:nvPr>
            <p:ph type="sldNum" sz="quarter" idx="11"/>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3" name="Content Placeholder 2"/>
          <p:cNvSpPr>
            <a:spLocks noGrp="1"/>
          </p:cNvSpPr>
          <p:nvPr>
            <p:ph idx="12"/>
          </p:nvPr>
        </p:nvSpPr>
        <p:spPr>
          <a:xfrm>
            <a:off x="581193"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3" hasCustomPrompt="1"/>
          </p:nvPr>
        </p:nvSpPr>
        <p:spPr>
          <a:xfrm>
            <a:off x="6232479" y="2926053"/>
            <a:ext cx="5378331" cy="2942484"/>
          </a:xfrm>
        </p:spPr>
        <p:txBody>
          <a:bodyPr anchor="t"/>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753" y="6050439"/>
            <a:ext cx="1966055" cy="702459"/>
          </a:xfrm>
          <a:prstGeom prst="rect">
            <a:avLst/>
          </a:prstGeom>
        </p:spPr>
      </p:pic>
    </p:spTree>
    <p:extLst>
      <p:ext uri="{BB962C8B-B14F-4D97-AF65-F5344CB8AC3E}">
        <p14:creationId xmlns:p14="http://schemas.microsoft.com/office/powerpoint/2010/main" val="377923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a:off x="446535" y="457200"/>
            <a:ext cx="3703320" cy="9499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Slide Number Placeholder 14"/>
          <p:cNvSpPr>
            <a:spLocks noGrp="1"/>
          </p:cNvSpPr>
          <p:nvPr>
            <p:ph type="sldNum" sz="quarter" idx="4"/>
          </p:nvPr>
        </p:nvSpPr>
        <p:spPr>
          <a:xfrm>
            <a:off x="11100505" y="50257"/>
            <a:ext cx="64496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32F701-51E0-4603-A320-C3595F47AFC6}" type="slidenum">
              <a:rPr lang="en-US" smtClean="0"/>
              <a:pPr/>
              <a:t>‹#›</a:t>
            </a:fld>
            <a:endParaRPr lang="en-US"/>
          </a:p>
        </p:txBody>
      </p:sp>
      <p:sp>
        <p:nvSpPr>
          <p:cNvPr id="16" name="Date Placeholder 13"/>
          <p:cNvSpPr txBox="1">
            <a:spLocks/>
          </p:cNvSpPr>
          <p:nvPr userDrawn="1"/>
        </p:nvSpPr>
        <p:spPr>
          <a:xfrm>
            <a:off x="446535" y="50257"/>
            <a:ext cx="2743200" cy="365125"/>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AE385B2-601D-483B-B771-8294851C457D}" type="datetime1">
              <a:rPr lang="en-US" sz="900" smtClean="0"/>
              <a:pPr/>
              <a:t>4/19/2017</a:t>
            </a:fld>
            <a:endParaRPr lang="en-US" sz="900" dirty="0"/>
          </a:p>
        </p:txBody>
      </p:sp>
    </p:spTree>
    <p:extLst>
      <p:ext uri="{BB962C8B-B14F-4D97-AF65-F5344CB8AC3E}">
        <p14:creationId xmlns:p14="http://schemas.microsoft.com/office/powerpoint/2010/main" val="376701597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ftr="0"/>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800" kern="1200">
          <a:solidFill>
            <a:schemeClr val="tx2"/>
          </a:solidFill>
          <a:latin typeface="Segoe UI" panose="020B0502040204020203" pitchFamily="34" charset="0"/>
          <a:ea typeface="+mn-ea"/>
          <a:cs typeface="Segoe UI" panose="020B0502040204020203" pitchFamily="34" charset="0"/>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400" kern="1200">
          <a:solidFill>
            <a:schemeClr val="tx2"/>
          </a:solidFill>
          <a:latin typeface="Segoe UI" panose="020B0502040204020203" pitchFamily="34" charset="0"/>
          <a:ea typeface="+mn-ea"/>
          <a:cs typeface="Segoe UI" panose="020B0502040204020203" pitchFamily="34" charset="0"/>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2000" kern="1200">
          <a:solidFill>
            <a:schemeClr val="tx2"/>
          </a:solidFill>
          <a:latin typeface="Segoe UI" panose="020B0502040204020203" pitchFamily="34" charset="0"/>
          <a:ea typeface="+mn-ea"/>
          <a:cs typeface="Segoe UI" panose="020B0502040204020203" pitchFamily="34" charset="0"/>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800" kern="1200">
          <a:solidFill>
            <a:schemeClr val="tx2"/>
          </a:solidFill>
          <a:latin typeface="Segoe UI" panose="020B0502040204020203" pitchFamily="34" charset="0"/>
          <a:ea typeface="+mn-ea"/>
          <a:cs typeface="Segoe UI" panose="020B0502040204020203" pitchFamily="34" charset="0"/>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600" kern="1200">
          <a:solidFill>
            <a:schemeClr val="tx2"/>
          </a:solidFill>
          <a:latin typeface="Segoe UI" panose="020B0502040204020203" pitchFamily="34" charset="0"/>
          <a:ea typeface="+mn-ea"/>
          <a:cs typeface="Segoe UI" panose="020B0502040204020203" pitchFamily="34" charset="0"/>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06AD6-F8A3-43CF-B487-5B586475C248}" type="datetime1">
              <a:rPr lang="en-US" smtClean="0"/>
              <a:t>4/19/2017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WWW.PERIOD.COM  |  HELLO@MAIL.COM  |  +017 637 5587  |  MY STREET 12345, YOUR CITY, COUNTRY </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D3ADD-7DE1-476D-98AF-452DDE8572DE}" type="slidenum">
              <a:rPr lang="en-US" smtClean="0"/>
              <a:t>‹#›</a:t>
            </a:fld>
            <a:endParaRPr lang="en-US"/>
          </a:p>
        </p:txBody>
      </p:sp>
    </p:spTree>
    <p:extLst>
      <p:ext uri="{BB962C8B-B14F-4D97-AF65-F5344CB8AC3E}">
        <p14:creationId xmlns:p14="http://schemas.microsoft.com/office/powerpoint/2010/main" val="4035750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office.com/en-us/article/Create-a-DLP-policy-in-SharePoint-Server-2016-0bd9c41e-8ed4-4cd5-b4e8-0c0f66d8d538?ui=en-US&amp;rs=en-US&amp;ad=US" TargetMode="External"/><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crowd.cc/s/zN7K" TargetMode="External"/><Relationship Id="rId2" Type="http://schemas.openxmlformats.org/officeDocument/2006/relationships/hyperlink" Target="https://crowd.cc/spfdc17" TargetMode="External"/><Relationship Id="rId1" Type="http://schemas.openxmlformats.org/officeDocument/2006/relationships/slideLayout" Target="../slideLayouts/slideLayout22.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gif"/></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technet.microsoft.com/en-us/library/jj150541(v=exchg.160).aspx"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ECM 104 - Protecting your Content</a:t>
            </a:r>
          </a:p>
        </p:txBody>
      </p:sp>
      <p:sp>
        <p:nvSpPr>
          <p:cNvPr id="3" name="Subtitle 2"/>
          <p:cNvSpPr>
            <a:spLocks noGrp="1"/>
          </p:cNvSpPr>
          <p:nvPr>
            <p:ph type="subTitle" idx="1"/>
          </p:nvPr>
        </p:nvSpPr>
        <p:spPr/>
        <p:txBody>
          <a:bodyPr>
            <a:normAutofit fontScale="92500" lnSpcReduction="20000"/>
          </a:bodyPr>
          <a:lstStyle/>
          <a:p>
            <a:r>
              <a:rPr lang="en-US" sz="2400" dirty="0"/>
              <a:t>Demystifying Data Loss Prevention (DLP) in SharePoint</a:t>
            </a:r>
            <a:r>
              <a:rPr lang="en-US" b="1" dirty="0">
                <a:solidFill>
                  <a:schemeClr val="tx1">
                    <a:lumMod val="85000"/>
                    <a:lumOff val="15000"/>
                  </a:schemeClr>
                </a:solidFill>
              </a:rPr>
              <a:t/>
            </a:r>
            <a:br>
              <a:rPr lang="en-US" b="1" dirty="0">
                <a:solidFill>
                  <a:schemeClr val="tx1">
                    <a:lumMod val="85000"/>
                    <a:lumOff val="15000"/>
                  </a:schemeClr>
                </a:solidFill>
              </a:rPr>
            </a:br>
            <a:endParaRPr lang="en-US" dirty="0"/>
          </a:p>
        </p:txBody>
      </p:sp>
      <p:sp>
        <p:nvSpPr>
          <p:cNvPr id="6" name="Slide Number Placeholder 5"/>
          <p:cNvSpPr>
            <a:spLocks noGrp="1"/>
          </p:cNvSpPr>
          <p:nvPr>
            <p:ph type="sldNum" sz="quarter" idx="4"/>
          </p:nvPr>
        </p:nvSpPr>
        <p:spPr/>
        <p:txBody>
          <a:bodyPr/>
          <a:lstStyle/>
          <a:p>
            <a:fld id="{4632F701-51E0-4603-A320-C3595F47AFC6}" type="slidenum">
              <a:rPr lang="en-US" smtClean="0"/>
              <a:pPr/>
              <a:t>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3" y="5351171"/>
            <a:ext cx="1270290" cy="1365561"/>
          </a:xfrm>
          <a:prstGeom prst="rect">
            <a:avLst/>
          </a:prstGeom>
        </p:spPr>
      </p:pic>
    </p:spTree>
    <p:extLst>
      <p:ext uri="{BB962C8B-B14F-4D97-AF65-F5344CB8AC3E}">
        <p14:creationId xmlns:p14="http://schemas.microsoft.com/office/powerpoint/2010/main" val="34347514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Policies</a:t>
            </a:r>
          </a:p>
        </p:txBody>
      </p:sp>
      <p:sp>
        <p:nvSpPr>
          <p:cNvPr id="3" name="Content Placeholder 2"/>
          <p:cNvSpPr>
            <a:spLocks noGrp="1"/>
          </p:cNvSpPr>
          <p:nvPr>
            <p:ph idx="1"/>
          </p:nvPr>
        </p:nvSpPr>
        <p:spPr>
          <a:xfrm>
            <a:off x="680321" y="2336872"/>
            <a:ext cx="10710168" cy="4317928"/>
          </a:xfrm>
        </p:spPr>
        <p:txBody>
          <a:bodyPr>
            <a:normAutofit/>
          </a:bodyPr>
          <a:lstStyle/>
          <a:p>
            <a:r>
              <a:rPr lang="en-US" dirty="0"/>
              <a:t>DLP Policies – Compliance Center</a:t>
            </a:r>
          </a:p>
          <a:p>
            <a:pPr lvl="1">
              <a:lnSpc>
                <a:spcPct val="100000"/>
              </a:lnSpc>
            </a:pPr>
            <a:r>
              <a:rPr lang="en-US" dirty="0"/>
              <a:t>Contain a Policy Template</a:t>
            </a:r>
          </a:p>
          <a:p>
            <a:pPr lvl="1">
              <a:lnSpc>
                <a:spcPct val="100000"/>
              </a:lnSpc>
            </a:pPr>
            <a:r>
              <a:rPr lang="en-US" dirty="0"/>
              <a:t>Rule definition based on the Policy Template</a:t>
            </a:r>
          </a:p>
          <a:p>
            <a:pPr lvl="1">
              <a:lnSpc>
                <a:spcPct val="100000"/>
              </a:lnSpc>
            </a:pPr>
            <a:r>
              <a:rPr lang="en-US" dirty="0"/>
              <a:t>Actions taken in Response to the </a:t>
            </a:r>
            <a:r>
              <a:rPr lang="en-US" dirty="0" smtClean="0"/>
              <a:t>Rule</a:t>
            </a:r>
          </a:p>
          <a:p>
            <a:r>
              <a:rPr lang="en-US" dirty="0"/>
              <a:t>Where to create them?</a:t>
            </a:r>
          </a:p>
          <a:p>
            <a:pPr lvl="1"/>
            <a:r>
              <a:rPr lang="en-US" dirty="0"/>
              <a:t>Office 365 - Security and Compliance Center</a:t>
            </a:r>
          </a:p>
          <a:p>
            <a:pPr lvl="1"/>
            <a:r>
              <a:rPr lang="en-US" dirty="0"/>
              <a:t>SharePoint 2016 - </a:t>
            </a:r>
            <a:r>
              <a:rPr lang="en-US" dirty="0" smtClean="0"/>
              <a:t>Compliance </a:t>
            </a:r>
            <a:r>
              <a:rPr lang="en-US" dirty="0"/>
              <a:t>Center</a:t>
            </a:r>
          </a:p>
          <a:p>
            <a:endParaRPr lang="en-US" dirty="0"/>
          </a:p>
          <a:p>
            <a:pPr lvl="1">
              <a:lnSpc>
                <a:spcPct val="100000"/>
              </a:lnSpc>
            </a:pPr>
            <a:endParaRPr lang="en-US" dirty="0"/>
          </a:p>
          <a:p>
            <a:endParaRPr lang="en-US" dirty="0"/>
          </a:p>
        </p:txBody>
      </p:sp>
      <p:pic>
        <p:nvPicPr>
          <p:cNvPr id="4" name="Picture 3"/>
          <p:cNvPicPr>
            <a:picLocks noChangeAspect="1"/>
          </p:cNvPicPr>
          <p:nvPr/>
        </p:nvPicPr>
        <p:blipFill>
          <a:blip r:embed="rId2"/>
          <a:stretch>
            <a:fillRect/>
          </a:stretch>
        </p:blipFill>
        <p:spPr>
          <a:xfrm>
            <a:off x="9728648" y="2124751"/>
            <a:ext cx="1602819" cy="1670736"/>
          </a:xfrm>
          <a:prstGeom prst="rect">
            <a:avLst/>
          </a:prstGeom>
        </p:spPr>
      </p:pic>
    </p:spTree>
    <p:extLst>
      <p:ext uri="{BB962C8B-B14F-4D97-AF65-F5344CB8AC3E}">
        <p14:creationId xmlns:p14="http://schemas.microsoft.com/office/powerpoint/2010/main" val="167383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Policies</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11</a:t>
            </a:fld>
            <a:endParaRPr lang="en-US"/>
          </a:p>
        </p:txBody>
      </p:sp>
      <p:sp>
        <p:nvSpPr>
          <p:cNvPr id="4" name="Content Placeholder 3"/>
          <p:cNvSpPr>
            <a:spLocks noGrp="1"/>
          </p:cNvSpPr>
          <p:nvPr>
            <p:ph idx="1"/>
          </p:nvPr>
        </p:nvSpPr>
        <p:spPr/>
        <p:txBody>
          <a:bodyPr>
            <a:normAutofit/>
          </a:bodyPr>
          <a:lstStyle/>
          <a:p>
            <a:r>
              <a:rPr lang="en-US" dirty="0"/>
              <a:t>Deletion Policies</a:t>
            </a:r>
          </a:p>
          <a:p>
            <a:pPr lvl="1"/>
            <a:r>
              <a:rPr lang="en-US" dirty="0"/>
              <a:t>Delete documents after a specified period of </a:t>
            </a:r>
            <a:r>
              <a:rPr lang="en-US" dirty="0" smtClean="0"/>
              <a:t>time</a:t>
            </a:r>
          </a:p>
          <a:p>
            <a:pPr lvl="1"/>
            <a:r>
              <a:rPr lang="en-US" dirty="0" smtClean="0"/>
              <a:t>Similar to Retention Policies in Document Libraries</a:t>
            </a:r>
            <a:endParaRPr lang="en-US" dirty="0"/>
          </a:p>
          <a:p>
            <a:pPr lvl="1"/>
            <a:r>
              <a:rPr lang="en-US" dirty="0"/>
              <a:t>Assigned </a:t>
            </a:r>
            <a:r>
              <a:rPr lang="en-US" dirty="0" smtClean="0"/>
              <a:t>the same way as DLP Policies</a:t>
            </a:r>
            <a:endParaRPr lang="en-US" dirty="0"/>
          </a:p>
        </p:txBody>
      </p:sp>
      <p:sp>
        <p:nvSpPr>
          <p:cNvPr id="5" name="Rectangle 4"/>
          <p:cNvSpPr/>
          <p:nvPr/>
        </p:nvSpPr>
        <p:spPr>
          <a:xfrm>
            <a:off x="696686" y="6059714"/>
            <a:ext cx="8723473" cy="645399"/>
          </a:xfrm>
          <a:prstGeom prst="rect">
            <a:avLst/>
          </a:prstGeom>
        </p:spPr>
        <p:txBody>
          <a:bodyPr wrap="square">
            <a:spAutoFit/>
          </a:bodyPr>
          <a:lstStyle/>
          <a:p>
            <a:r>
              <a:rPr lang="en-US" dirty="0"/>
              <a:t>https://blogs.msdn.microsoft.com/mvpawardprogram/2016/01/13/data-loss-prevention-dlp-in-sharepoint-2016-and-sharepoint-online/</a:t>
            </a:r>
          </a:p>
        </p:txBody>
      </p:sp>
    </p:spTree>
    <p:extLst>
      <p:ext uri="{BB962C8B-B14F-4D97-AF65-F5344CB8AC3E}">
        <p14:creationId xmlns:p14="http://schemas.microsoft.com/office/powerpoint/2010/main" val="258103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05" y="194407"/>
            <a:ext cx="11248028" cy="1329595"/>
          </a:xfrm>
        </p:spPr>
        <p:txBody>
          <a:bodyPr>
            <a:normAutofit/>
          </a:bodyPr>
          <a:lstStyle/>
          <a:p>
            <a:r>
              <a:rPr lang="en-US" sz="3600" dirty="0" smtClean="0">
                <a:latin typeface="Segoe UI" panose="020B0502040204020203" pitchFamily="34" charset="0"/>
                <a:cs typeface="Segoe UI" panose="020B0502040204020203" pitchFamily="34" charset="0"/>
              </a:rPr>
              <a:t>Creating Compliance Policy &amp;</a:t>
            </a:r>
            <a:br>
              <a:rPr lang="en-US" sz="3600" dirty="0" smtClean="0">
                <a:latin typeface="Segoe UI" panose="020B0502040204020203" pitchFamily="34" charset="0"/>
                <a:cs typeface="Segoe UI" panose="020B0502040204020203" pitchFamily="34" charset="0"/>
              </a:rPr>
            </a:br>
            <a:r>
              <a:rPr lang="en-US" sz="3600" dirty="0" smtClean="0">
                <a:latin typeface="Segoe UI" panose="020B0502040204020203" pitchFamily="34" charset="0"/>
                <a:cs typeface="Segoe UI" panose="020B0502040204020203" pitchFamily="34" charset="0"/>
              </a:rPr>
              <a:t> </a:t>
            </a:r>
            <a:r>
              <a:rPr lang="en-US" sz="3600" dirty="0" err="1" smtClean="0">
                <a:latin typeface="Segoe UI" panose="020B0502040204020203" pitchFamily="34" charset="0"/>
                <a:cs typeface="Segoe UI" panose="020B0502040204020203" pitchFamily="34" charset="0"/>
              </a:rPr>
              <a:t>ediscovery</a:t>
            </a:r>
            <a:r>
              <a:rPr lang="en-US" sz="3600" dirty="0" smtClean="0">
                <a:latin typeface="Segoe UI" panose="020B0502040204020203" pitchFamily="34" charset="0"/>
                <a:cs typeface="Segoe UI" panose="020B0502040204020203" pitchFamily="34" charset="0"/>
              </a:rPr>
              <a:t> Centers</a:t>
            </a:r>
            <a:endParaRPr lang="en-US" sz="3600" dirty="0">
              <a:latin typeface="Segoe UI" panose="020B0502040204020203" pitchFamily="34" charset="0"/>
              <a:cs typeface="Segoe UI" panose="020B0502040204020203" pitchFamily="34" charset="0"/>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3032718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Policy Templates</a:t>
            </a:r>
          </a:p>
        </p:txBody>
      </p:sp>
      <p:sp>
        <p:nvSpPr>
          <p:cNvPr id="3" name="Content Placeholder 2"/>
          <p:cNvSpPr>
            <a:spLocks noGrp="1"/>
          </p:cNvSpPr>
          <p:nvPr>
            <p:ph idx="1"/>
          </p:nvPr>
        </p:nvSpPr>
        <p:spPr>
          <a:xfrm>
            <a:off x="680322" y="2336873"/>
            <a:ext cx="5415678" cy="3599316"/>
          </a:xfrm>
        </p:spPr>
        <p:txBody>
          <a:bodyPr>
            <a:normAutofit/>
          </a:bodyPr>
          <a:lstStyle/>
          <a:p>
            <a:r>
              <a:rPr lang="en-US" dirty="0"/>
              <a:t>Identifies specific types of sensitive information </a:t>
            </a:r>
          </a:p>
          <a:p>
            <a:r>
              <a:rPr lang="en-US" dirty="0" smtClean="0"/>
              <a:t>Correspond </a:t>
            </a:r>
            <a:r>
              <a:rPr lang="en-US" dirty="0"/>
              <a:t>to common regulatory </a:t>
            </a:r>
            <a:r>
              <a:rPr lang="en-US" dirty="0" smtClean="0"/>
              <a:t>requirements</a:t>
            </a:r>
          </a:p>
          <a:p>
            <a:r>
              <a:rPr lang="en-US" dirty="0" smtClean="0"/>
              <a:t>Implement regional differences</a:t>
            </a:r>
            <a:endParaRPr lang="en-US" dirty="0"/>
          </a:p>
        </p:txBody>
      </p:sp>
      <p:pic>
        <p:nvPicPr>
          <p:cNvPr id="4" name="Picture 3"/>
          <p:cNvPicPr>
            <a:picLocks noChangeAspect="1"/>
          </p:cNvPicPr>
          <p:nvPr/>
        </p:nvPicPr>
        <p:blipFill>
          <a:blip r:embed="rId3"/>
          <a:stretch>
            <a:fillRect/>
          </a:stretch>
        </p:blipFill>
        <p:spPr>
          <a:xfrm>
            <a:off x="6434800" y="2336873"/>
            <a:ext cx="5018844" cy="3747404"/>
          </a:xfrm>
          <a:prstGeom prst="rect">
            <a:avLst/>
          </a:prstGeom>
        </p:spPr>
      </p:pic>
    </p:spTree>
    <p:extLst>
      <p:ext uri="{BB962C8B-B14F-4D97-AF65-F5344CB8AC3E}">
        <p14:creationId xmlns:p14="http://schemas.microsoft.com/office/powerpoint/2010/main" val="1988273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DLP query</a:t>
            </a:r>
            <a:endParaRPr lang="en-US" dirty="0"/>
          </a:p>
        </p:txBody>
      </p:sp>
      <p:sp>
        <p:nvSpPr>
          <p:cNvPr id="3" name="Content Placeholder 2"/>
          <p:cNvSpPr>
            <a:spLocks noGrp="1"/>
          </p:cNvSpPr>
          <p:nvPr>
            <p:ph idx="1"/>
          </p:nvPr>
        </p:nvSpPr>
        <p:spPr>
          <a:xfrm>
            <a:off x="680321" y="2336872"/>
            <a:ext cx="10710168" cy="4317928"/>
          </a:xfrm>
        </p:spPr>
        <p:txBody>
          <a:bodyPr>
            <a:normAutofit fontScale="92500" lnSpcReduction="20000"/>
          </a:bodyPr>
          <a:lstStyle/>
          <a:p>
            <a:r>
              <a:rPr lang="en-US" dirty="0" smtClean="0"/>
              <a:t>Based on a DLP Policy Template</a:t>
            </a:r>
          </a:p>
          <a:p>
            <a:r>
              <a:rPr lang="en-US" dirty="0" smtClean="0"/>
              <a:t>Numerical </a:t>
            </a:r>
            <a:r>
              <a:rPr lang="en-US" dirty="0"/>
              <a:t>Threshold of </a:t>
            </a:r>
            <a:r>
              <a:rPr lang="en-US" dirty="0" smtClean="0"/>
              <a:t>Sensitive Information items</a:t>
            </a:r>
          </a:p>
          <a:p>
            <a:r>
              <a:rPr lang="en-US" dirty="0" smtClean="0"/>
              <a:t>Confidence level – (Office 365 only)</a:t>
            </a:r>
          </a:p>
          <a:p>
            <a:r>
              <a:rPr lang="en-US" dirty="0" smtClean="0"/>
              <a:t>Refine Query using</a:t>
            </a:r>
          </a:p>
          <a:p>
            <a:pPr lvl="1"/>
            <a:r>
              <a:rPr lang="en-US" dirty="0" smtClean="0"/>
              <a:t>Date Range</a:t>
            </a:r>
          </a:p>
          <a:p>
            <a:pPr lvl="1"/>
            <a:r>
              <a:rPr lang="en-US" dirty="0" smtClean="0"/>
              <a:t>Author/Sender</a:t>
            </a:r>
            <a:endParaRPr lang="en-US" dirty="0"/>
          </a:p>
          <a:p>
            <a:pPr lvl="1"/>
            <a:r>
              <a:rPr lang="en-US" dirty="0" smtClean="0"/>
              <a:t>Query Scope limited by location</a:t>
            </a:r>
          </a:p>
          <a:p>
            <a:pPr lvl="1"/>
            <a:r>
              <a:rPr lang="en-US" dirty="0" smtClean="0"/>
              <a:t>Filter based on SharePoint metadata </a:t>
            </a:r>
          </a:p>
          <a:p>
            <a:pPr lvl="2"/>
            <a:r>
              <a:rPr lang="en-US" dirty="0" smtClean="0"/>
              <a:t>like Author, Content Class or Content Type</a:t>
            </a:r>
          </a:p>
          <a:p>
            <a:pPr lvl="1"/>
            <a:r>
              <a:rPr lang="en-US" dirty="0" smtClean="0"/>
              <a:t>Context </a:t>
            </a:r>
            <a:r>
              <a:rPr lang="en-US" dirty="0"/>
              <a:t>– Shared Internally or Externally (Office 365 only)</a:t>
            </a:r>
          </a:p>
          <a:p>
            <a:endParaRPr lang="en-US" dirty="0"/>
          </a:p>
        </p:txBody>
      </p:sp>
      <p:pic>
        <p:nvPicPr>
          <p:cNvPr id="5" name="Picture 4"/>
          <p:cNvPicPr>
            <a:picLocks noChangeAspect="1"/>
          </p:cNvPicPr>
          <p:nvPr/>
        </p:nvPicPr>
        <p:blipFill>
          <a:blip r:embed="rId2"/>
          <a:stretch>
            <a:fillRect/>
          </a:stretch>
        </p:blipFill>
        <p:spPr>
          <a:xfrm>
            <a:off x="10138569" y="2336871"/>
            <a:ext cx="1166821" cy="1266834"/>
          </a:xfrm>
          <a:prstGeom prst="rect">
            <a:avLst/>
          </a:prstGeom>
        </p:spPr>
      </p:pic>
    </p:spTree>
    <p:extLst>
      <p:ext uri="{BB962C8B-B14F-4D97-AF65-F5344CB8AC3E}">
        <p14:creationId xmlns:p14="http://schemas.microsoft.com/office/powerpoint/2010/main" val="3308247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05" y="194407"/>
            <a:ext cx="11248028" cy="1329595"/>
          </a:xfrm>
        </p:spPr>
        <p:txBody>
          <a:bodyPr>
            <a:normAutofit/>
          </a:bodyPr>
          <a:lstStyle/>
          <a:p>
            <a:r>
              <a:rPr lang="en-US" sz="3600" dirty="0" smtClean="0">
                <a:latin typeface="Segoe UI" panose="020B0502040204020203" pitchFamily="34" charset="0"/>
                <a:cs typeface="Segoe UI" panose="020B0502040204020203" pitchFamily="34" charset="0"/>
              </a:rPr>
              <a:t>Creating a DLP Query</a:t>
            </a:r>
            <a:endParaRPr lang="en-US" sz="3600" dirty="0">
              <a:latin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151022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DLP Policy</a:t>
            </a:r>
            <a:endParaRPr lang="en-US" dirty="0"/>
          </a:p>
        </p:txBody>
      </p:sp>
      <p:sp>
        <p:nvSpPr>
          <p:cNvPr id="3" name="Content Placeholder 2"/>
          <p:cNvSpPr>
            <a:spLocks noGrp="1"/>
          </p:cNvSpPr>
          <p:nvPr>
            <p:ph idx="1"/>
          </p:nvPr>
        </p:nvSpPr>
        <p:spPr>
          <a:xfrm>
            <a:off x="680321" y="2336872"/>
            <a:ext cx="10710168" cy="4317928"/>
          </a:xfrm>
        </p:spPr>
        <p:txBody>
          <a:bodyPr>
            <a:normAutofit fontScale="92500" lnSpcReduction="10000"/>
          </a:bodyPr>
          <a:lstStyle/>
          <a:p>
            <a:r>
              <a:rPr lang="en-US" dirty="0" smtClean="0"/>
              <a:t>Based on a DLP Policy Template</a:t>
            </a:r>
          </a:p>
          <a:p>
            <a:r>
              <a:rPr lang="en-US" dirty="0" smtClean="0"/>
              <a:t>Conditions</a:t>
            </a:r>
            <a:r>
              <a:rPr lang="en-US" dirty="0"/>
              <a:t> that the content must match before </a:t>
            </a:r>
            <a:r>
              <a:rPr lang="en-US" dirty="0" smtClean="0"/>
              <a:t/>
            </a:r>
            <a:br>
              <a:rPr lang="en-US" dirty="0" smtClean="0"/>
            </a:br>
            <a:r>
              <a:rPr lang="en-US" dirty="0" smtClean="0"/>
              <a:t>the </a:t>
            </a:r>
            <a:r>
              <a:rPr lang="en-US" dirty="0"/>
              <a:t>rule is enforced</a:t>
            </a:r>
          </a:p>
          <a:p>
            <a:pPr lvl="1"/>
            <a:r>
              <a:rPr lang="en-US" dirty="0" smtClean="0"/>
              <a:t>Numerical </a:t>
            </a:r>
            <a:r>
              <a:rPr lang="en-US" dirty="0"/>
              <a:t>Threshold of </a:t>
            </a:r>
            <a:r>
              <a:rPr lang="en-US" dirty="0" smtClean="0"/>
              <a:t>Sensitive Information </a:t>
            </a:r>
            <a:r>
              <a:rPr lang="en-US" dirty="0"/>
              <a:t>items</a:t>
            </a:r>
          </a:p>
          <a:p>
            <a:pPr lvl="1"/>
            <a:r>
              <a:rPr lang="en-US" dirty="0"/>
              <a:t>Context – Shared Internally or Externally (Office 365 only)</a:t>
            </a:r>
          </a:p>
          <a:p>
            <a:r>
              <a:rPr lang="en-US" dirty="0"/>
              <a:t>Actions that you want the rule to take </a:t>
            </a:r>
          </a:p>
          <a:p>
            <a:pPr lvl="1"/>
            <a:r>
              <a:rPr lang="en-US" dirty="0"/>
              <a:t>Send an Incident report by email</a:t>
            </a:r>
          </a:p>
          <a:p>
            <a:pPr lvl="1"/>
            <a:r>
              <a:rPr lang="en-US" dirty="0"/>
              <a:t>Display a Policy tip to the user</a:t>
            </a:r>
          </a:p>
          <a:p>
            <a:pPr lvl="1"/>
            <a:r>
              <a:rPr lang="en-US" dirty="0"/>
              <a:t>Block access to the document</a:t>
            </a:r>
          </a:p>
          <a:p>
            <a:endParaRPr lang="en-US" dirty="0"/>
          </a:p>
        </p:txBody>
      </p:sp>
      <p:pic>
        <p:nvPicPr>
          <p:cNvPr id="4" name="Picture 3"/>
          <p:cNvPicPr>
            <a:picLocks noChangeAspect="1"/>
          </p:cNvPicPr>
          <p:nvPr/>
        </p:nvPicPr>
        <p:blipFill>
          <a:blip r:embed="rId2"/>
          <a:stretch>
            <a:fillRect/>
          </a:stretch>
        </p:blipFill>
        <p:spPr>
          <a:xfrm>
            <a:off x="9728648" y="2124751"/>
            <a:ext cx="1685937" cy="1757376"/>
          </a:xfrm>
          <a:prstGeom prst="rect">
            <a:avLst/>
          </a:prstGeom>
        </p:spPr>
      </p:pic>
    </p:spTree>
    <p:extLst>
      <p:ext uri="{BB962C8B-B14F-4D97-AF65-F5344CB8AC3E}">
        <p14:creationId xmlns:p14="http://schemas.microsoft.com/office/powerpoint/2010/main" val="333837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Tips</a:t>
            </a:r>
          </a:p>
        </p:txBody>
      </p:sp>
      <p:sp>
        <p:nvSpPr>
          <p:cNvPr id="3" name="Content Placeholder 2"/>
          <p:cNvSpPr>
            <a:spLocks noGrp="1"/>
          </p:cNvSpPr>
          <p:nvPr>
            <p:ph idx="1"/>
          </p:nvPr>
        </p:nvSpPr>
        <p:spPr>
          <a:xfrm>
            <a:off x="680321" y="2336873"/>
            <a:ext cx="10540129" cy="4349677"/>
          </a:xfrm>
        </p:spPr>
        <p:txBody>
          <a:bodyPr>
            <a:normAutofit/>
          </a:bodyPr>
          <a:lstStyle/>
          <a:p>
            <a:r>
              <a:rPr lang="en-US" b="1" dirty="0"/>
              <a:t>P</a:t>
            </a:r>
            <a:r>
              <a:rPr lang="en-US" b="1" dirty="0" smtClean="0"/>
              <a:t>olicy Tip -</a:t>
            </a:r>
            <a:r>
              <a:rPr lang="en-US" dirty="0" smtClean="0"/>
              <a:t> A </a:t>
            </a:r>
            <a:r>
              <a:rPr lang="en-US" dirty="0"/>
              <a:t>notification or warning that appears when someone is working with content that conflicts with a DLP </a:t>
            </a:r>
            <a:r>
              <a:rPr lang="en-US" dirty="0" smtClean="0"/>
              <a:t>policy</a:t>
            </a:r>
          </a:p>
          <a:p>
            <a:pPr lvl="1"/>
            <a:r>
              <a:rPr lang="en-US" dirty="0" smtClean="0"/>
              <a:t>Used to Increase awareness</a:t>
            </a:r>
          </a:p>
          <a:p>
            <a:pPr lvl="1"/>
            <a:r>
              <a:rPr lang="en-US" dirty="0" smtClean="0"/>
              <a:t>Can be used to override DLP policy blocking</a:t>
            </a:r>
          </a:p>
          <a:p>
            <a:pPr lvl="2"/>
            <a:r>
              <a:rPr lang="en-US" dirty="0" smtClean="0"/>
              <a:t>Valid Business reason</a:t>
            </a:r>
          </a:p>
          <a:p>
            <a:pPr lvl="2"/>
            <a:r>
              <a:rPr lang="en-US" dirty="0" smtClean="0"/>
              <a:t>False Positive</a:t>
            </a:r>
            <a:endParaRPr lang="en-US" dirty="0"/>
          </a:p>
        </p:txBody>
      </p:sp>
    </p:spTree>
    <p:extLst>
      <p:ext uri="{BB962C8B-B14F-4D97-AF65-F5344CB8AC3E}">
        <p14:creationId xmlns:p14="http://schemas.microsoft.com/office/powerpoint/2010/main" val="132701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05" y="194407"/>
            <a:ext cx="11248028" cy="1329595"/>
          </a:xfrm>
        </p:spPr>
        <p:txBody>
          <a:bodyPr>
            <a:normAutofit/>
          </a:bodyPr>
          <a:lstStyle/>
          <a:p>
            <a:r>
              <a:rPr lang="en-US" sz="3600" dirty="0" smtClean="0">
                <a:latin typeface="Segoe UI" panose="020B0502040204020203" pitchFamily="34" charset="0"/>
                <a:cs typeface="Segoe UI" panose="020B0502040204020203" pitchFamily="34" charset="0"/>
              </a:rPr>
              <a:t>Creating a DLP Policy</a:t>
            </a:r>
            <a:endParaRPr lang="en-US" sz="3600" dirty="0">
              <a:latin typeface="Segoe UI" panose="020B0502040204020203" pitchFamily="34" charset="0"/>
              <a:cs typeface="Segoe UI" panose="020B0502040204020203" pitchFamily="34" charset="0"/>
            </a:endParaRP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366031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a DLP Policy</a:t>
            </a:r>
            <a:endParaRPr lang="en-US" dirty="0"/>
          </a:p>
        </p:txBody>
      </p:sp>
      <p:sp>
        <p:nvSpPr>
          <p:cNvPr id="3" name="Slide Number Placeholder 2"/>
          <p:cNvSpPr>
            <a:spLocks noGrp="1"/>
          </p:cNvSpPr>
          <p:nvPr>
            <p:ph type="sldNum" sz="quarter" idx="4"/>
          </p:nvPr>
        </p:nvSpPr>
        <p:spPr/>
        <p:txBody>
          <a:bodyPr/>
          <a:lstStyle/>
          <a:p>
            <a:fld id="{4632F701-51E0-4603-A320-C3595F47AFC6}" type="slidenum">
              <a:rPr lang="en-US" smtClean="0"/>
              <a:pPr/>
              <a:t>19</a:t>
            </a:fld>
            <a:endParaRPr lang="en-US"/>
          </a:p>
        </p:txBody>
      </p:sp>
      <p:sp>
        <p:nvSpPr>
          <p:cNvPr id="4" name="Content Placeholder 3"/>
          <p:cNvSpPr>
            <a:spLocks noGrp="1"/>
          </p:cNvSpPr>
          <p:nvPr>
            <p:ph idx="1"/>
          </p:nvPr>
        </p:nvSpPr>
        <p:spPr/>
        <p:txBody>
          <a:bodyPr>
            <a:normAutofit fontScale="85000" lnSpcReduction="20000"/>
          </a:bodyPr>
          <a:lstStyle/>
          <a:p>
            <a:r>
              <a:rPr lang="en-US" dirty="0" smtClean="0"/>
              <a:t>Assigned to a Site Collection</a:t>
            </a:r>
          </a:p>
          <a:p>
            <a:pPr lvl="1"/>
            <a:r>
              <a:rPr lang="en-US" dirty="0" smtClean="0"/>
              <a:t>By URL</a:t>
            </a:r>
          </a:p>
          <a:p>
            <a:pPr lvl="1"/>
            <a:r>
              <a:rPr lang="en-US" dirty="0" smtClean="0"/>
              <a:t>By Title</a:t>
            </a:r>
          </a:p>
          <a:p>
            <a:r>
              <a:rPr lang="en-US" dirty="0" smtClean="0"/>
              <a:t>Assigned to a Site Template</a:t>
            </a:r>
          </a:p>
          <a:p>
            <a:pPr lvl="1"/>
            <a:r>
              <a:rPr lang="en-US" dirty="0" smtClean="0"/>
              <a:t>A specific Site Template</a:t>
            </a:r>
          </a:p>
          <a:p>
            <a:pPr lvl="1"/>
            <a:r>
              <a:rPr lang="en-US" dirty="0" smtClean="0"/>
              <a:t>OneDrive for Business Template (applies to all OneDrive sites)</a:t>
            </a:r>
          </a:p>
          <a:p>
            <a:r>
              <a:rPr lang="en-US" dirty="0" smtClean="0"/>
              <a:t>Other Settings</a:t>
            </a:r>
          </a:p>
          <a:p>
            <a:pPr lvl="1"/>
            <a:r>
              <a:rPr lang="en-US" dirty="0" smtClean="0"/>
              <a:t>Default Policy</a:t>
            </a:r>
          </a:p>
          <a:p>
            <a:pPr lvl="1"/>
            <a:r>
              <a:rPr lang="en-US" dirty="0" smtClean="0"/>
              <a:t>Mandatory Policy (only one policy allowed)</a:t>
            </a:r>
          </a:p>
          <a:p>
            <a:endParaRPr lang="en-US" dirty="0"/>
          </a:p>
        </p:txBody>
      </p:sp>
    </p:spTree>
    <p:extLst>
      <p:ext uri="{BB962C8B-B14F-4D97-AF65-F5344CB8AC3E}">
        <p14:creationId xmlns:p14="http://schemas.microsoft.com/office/powerpoint/2010/main" val="2960102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t="2672" r="10557" b="9765"/>
          <a:stretch/>
        </p:blipFill>
        <p:spPr>
          <a:xfrm>
            <a:off x="511968" y="1260327"/>
            <a:ext cx="1832697" cy="2242546"/>
          </a:xfrm>
          <a:prstGeom prst="rect">
            <a:avLst/>
          </a:prstGeom>
        </p:spPr>
      </p:pic>
      <p:sp>
        <p:nvSpPr>
          <p:cNvPr id="4" name="TextBox 3"/>
          <p:cNvSpPr txBox="1"/>
          <p:nvPr/>
        </p:nvSpPr>
        <p:spPr>
          <a:xfrm>
            <a:off x="3430034" y="1282054"/>
            <a:ext cx="2286000" cy="2286000"/>
          </a:xfrm>
          <a:prstGeom prst="rect">
            <a:avLst/>
          </a:prstGeom>
          <a:solidFill>
            <a:srgbClr val="E42B06"/>
          </a:solidFill>
        </p:spPr>
        <p:txBody>
          <a:bodyPr wrap="square" rtlCol="0" anchor="ctr">
            <a:noAutofit/>
          </a:bodyPr>
          <a:lstStyle/>
          <a:p>
            <a:pPr algn="ctr"/>
            <a:r>
              <a:rPr lang="en-US" dirty="0">
                <a:solidFill>
                  <a:schemeClr val="bg1"/>
                </a:solidFill>
                <a:latin typeface="Segoe UI" panose="020B0502040204020203" pitchFamily="34" charset="0"/>
                <a:cs typeface="Segoe UI" panose="020B0502040204020203" pitchFamily="34" charset="0"/>
              </a:rPr>
              <a:t>Principal Architect</a:t>
            </a: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endParaRPr lang="en-US" sz="1200" dirty="0">
              <a:solidFill>
                <a:schemeClr val="bg1"/>
              </a:solidFill>
              <a:latin typeface="Segoe UI" panose="020B0502040204020203" pitchFamily="34" charset="0"/>
              <a:cs typeface="Segoe UI" panose="020B0502040204020203" pitchFamily="34" charset="0"/>
            </a:endParaRPr>
          </a:p>
          <a:p>
            <a:pPr algn="ctr"/>
            <a:r>
              <a:rPr lang="en-US" sz="1600" dirty="0">
                <a:solidFill>
                  <a:schemeClr val="bg1"/>
                </a:solidFill>
                <a:latin typeface="Segoe UI" panose="020B0502040204020203" pitchFamily="34" charset="0"/>
                <a:cs typeface="Segoe UI" panose="020B0502040204020203" pitchFamily="34" charset="0"/>
              </a:rPr>
              <a:t>Blue Chip Consulting</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Group</a:t>
            </a:r>
          </a:p>
          <a:p>
            <a:pPr algn="ctr"/>
            <a:r>
              <a:rPr lang="en-US" sz="1100" dirty="0">
                <a:solidFill>
                  <a:schemeClr val="bg1"/>
                </a:solidFill>
                <a:latin typeface="Segoe UI" panose="020B0502040204020203" pitchFamily="34" charset="0"/>
                <a:cs typeface="Segoe UI" panose="020B0502040204020203" pitchFamily="34" charset="0"/>
              </a:rPr>
              <a:t>http://www.bluechip-llc.com</a:t>
            </a:r>
          </a:p>
        </p:txBody>
      </p:sp>
      <p:pic>
        <p:nvPicPr>
          <p:cNvPr id="6" name="Picture 5"/>
          <p:cNvPicPr>
            <a:picLocks noChangeAspect="1"/>
          </p:cNvPicPr>
          <p:nvPr/>
        </p:nvPicPr>
        <p:blipFill rotWithShape="1">
          <a:blip r:embed="rId4"/>
          <a:srcRect r="77468" b="39850"/>
          <a:stretch/>
        </p:blipFill>
        <p:spPr>
          <a:xfrm>
            <a:off x="4152421" y="1785587"/>
            <a:ext cx="927145" cy="962524"/>
          </a:xfrm>
          <a:prstGeom prst="rect">
            <a:avLst/>
          </a:prstGeom>
        </p:spPr>
      </p:pic>
      <p:sp>
        <p:nvSpPr>
          <p:cNvPr id="13" name="TextBox 12"/>
          <p:cNvSpPr txBox="1"/>
          <p:nvPr/>
        </p:nvSpPr>
        <p:spPr>
          <a:xfrm>
            <a:off x="3430034" y="3774688"/>
            <a:ext cx="2286000" cy="2286000"/>
          </a:xfrm>
          <a:prstGeom prst="rect">
            <a:avLst/>
          </a:prstGeom>
          <a:solidFill>
            <a:srgbClr val="0099FF"/>
          </a:solidFill>
        </p:spPr>
        <p:txBody>
          <a:bodyPr wrap="square" rtlCol="0" anchor="t">
            <a:noAutofit/>
          </a:bodyPr>
          <a:lstStyle/>
          <a:p>
            <a:pPr algn="ctr"/>
            <a:endParaRPr lang="en-US" sz="900" dirty="0">
              <a:solidFill>
                <a:schemeClr val="bg1"/>
              </a:solidFill>
              <a:latin typeface="Segoe UI" panose="020B0502040204020203" pitchFamily="34" charset="0"/>
              <a:cs typeface="Segoe UI" panose="020B0502040204020203" pitchFamily="34" charset="0"/>
            </a:endParaRPr>
          </a:p>
          <a:p>
            <a:pPr algn="ctr"/>
            <a:r>
              <a:rPr lang="en-US" dirty="0">
                <a:solidFill>
                  <a:schemeClr val="bg1"/>
                </a:solidFill>
                <a:latin typeface="Segoe UI" panose="020B0502040204020203" pitchFamily="34" charset="0"/>
                <a:cs typeface="Segoe UI" panose="020B0502040204020203" pitchFamily="34" charset="0"/>
              </a:rPr>
              <a:t>Microsoft Community Contributor</a:t>
            </a:r>
          </a:p>
          <a:p>
            <a:pPr algn="ctr"/>
            <a:endParaRPr lang="en-US" dirty="0">
              <a:solidFill>
                <a:schemeClr val="bg1"/>
              </a:solidFill>
              <a:latin typeface="Segoe UI" panose="020B0502040204020203" pitchFamily="34" charset="0"/>
              <a:cs typeface="Segoe UI" panose="020B0502040204020203" pitchFamily="34" charset="0"/>
            </a:endParaRPr>
          </a:p>
          <a:p>
            <a:pPr lvl="1"/>
            <a:r>
              <a:rPr lang="en-US" sz="1200" dirty="0" err="1">
                <a:solidFill>
                  <a:schemeClr val="bg1"/>
                </a:solidFill>
                <a:latin typeface="Segoe UI" panose="020B0502040204020203" pitchFamily="34" charset="0"/>
                <a:cs typeface="Segoe UI" panose="020B0502040204020203" pitchFamily="34" charset="0"/>
              </a:rPr>
              <a:t>Technet</a:t>
            </a:r>
            <a:r>
              <a:rPr lang="en-US" sz="1200" dirty="0">
                <a:solidFill>
                  <a:schemeClr val="bg1"/>
                </a:solidFill>
                <a:latin typeface="Segoe UI" panose="020B0502040204020203" pitchFamily="34" charset="0"/>
                <a:cs typeface="Segoe UI" panose="020B0502040204020203" pitchFamily="34" charset="0"/>
              </a:rPr>
              <a:t> Forums</a:t>
            </a:r>
          </a:p>
          <a:p>
            <a:pPr lvl="1"/>
            <a:r>
              <a:rPr lang="en-US" sz="1200" dirty="0">
                <a:solidFill>
                  <a:schemeClr val="bg1"/>
                </a:solidFill>
                <a:latin typeface="Segoe UI" panose="020B0502040204020203" pitchFamily="34" charset="0"/>
                <a:cs typeface="Segoe UI" panose="020B0502040204020203" pitchFamily="34" charset="0"/>
              </a:rPr>
              <a:t>MSDN Forums</a:t>
            </a:r>
          </a:p>
          <a:p>
            <a:pPr lvl="1"/>
            <a:r>
              <a:rPr lang="en-US" sz="1200" dirty="0">
                <a:solidFill>
                  <a:schemeClr val="bg1"/>
                </a:solidFill>
                <a:latin typeface="Segoe UI" panose="020B0502040204020203" pitchFamily="34" charset="0"/>
                <a:cs typeface="Segoe UI" panose="020B0502040204020203" pitchFamily="34" charset="0"/>
              </a:rPr>
              <a:t>Yammer Groups</a:t>
            </a:r>
          </a:p>
          <a:p>
            <a:pPr algn="ctr"/>
            <a:endParaRPr lang="en-US" sz="1100" dirty="0">
              <a:solidFill>
                <a:schemeClr val="bg1"/>
              </a:solidFill>
              <a:latin typeface="Segoe UI" panose="020B0502040204020203" pitchFamily="34" charset="0"/>
              <a:cs typeface="Segoe UI" panose="020B0502040204020203" pitchFamily="34" charset="0"/>
            </a:endParaRPr>
          </a:p>
        </p:txBody>
      </p:sp>
      <p:sp>
        <p:nvSpPr>
          <p:cNvPr id="14" name="TextBox 13"/>
          <p:cNvSpPr txBox="1"/>
          <p:nvPr/>
        </p:nvSpPr>
        <p:spPr>
          <a:xfrm>
            <a:off x="5934518" y="3774688"/>
            <a:ext cx="2286000" cy="2286000"/>
          </a:xfrm>
          <a:prstGeom prst="rect">
            <a:avLst/>
          </a:prstGeom>
          <a:solidFill>
            <a:srgbClr val="FFCC00"/>
          </a:solidFill>
        </p:spPr>
        <p:txBody>
          <a:bodyPr wrap="square" rtlCol="0" anchor="t">
            <a:noAutofit/>
          </a:bodyPr>
          <a:lstStyle/>
          <a:p>
            <a:pPr algn="ctr"/>
            <a:endParaRPr lang="en-US" sz="900" dirty="0">
              <a:latin typeface="Segoe UI" panose="020B0502040204020203" pitchFamily="34" charset="0"/>
              <a:cs typeface="Segoe UI" panose="020B0502040204020203" pitchFamily="34" charset="0"/>
            </a:endParaRPr>
          </a:p>
          <a:p>
            <a:pPr algn="ctr"/>
            <a:r>
              <a:rPr lang="en-US" dirty="0">
                <a:latin typeface="Segoe UI" panose="020B0502040204020203" pitchFamily="34" charset="0"/>
                <a:cs typeface="Segoe UI" panose="020B0502040204020203" pitchFamily="34" charset="0"/>
              </a:rPr>
              <a:t>Contact Information</a:t>
            </a:r>
          </a:p>
          <a:p>
            <a:pPr algn="ctr"/>
            <a:endParaRPr lang="en-US" sz="1200" dirty="0">
              <a:latin typeface="Segoe UI" panose="020B0502040204020203" pitchFamily="34" charset="0"/>
              <a:cs typeface="Segoe UI" panose="020B0502040204020203" pitchFamily="34" charset="0"/>
            </a:endParaRPr>
          </a:p>
          <a:p>
            <a:r>
              <a:rPr lang="fr-FR" sz="1200" dirty="0">
                <a:latin typeface="Segoe UI" panose="020B0502040204020203" pitchFamily="34" charset="0"/>
                <a:cs typeface="Segoe UI" panose="020B0502040204020203" pitchFamily="34" charset="0"/>
              </a:rPr>
              <a:t>Email: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Paul.Stork@bluechip-llc.com</a:t>
            </a:r>
          </a:p>
          <a:p>
            <a:r>
              <a:rPr lang="fr-FR" sz="1200" dirty="0">
                <a:latin typeface="Segoe UI" panose="020B0502040204020203" pitchFamily="34" charset="0"/>
                <a:cs typeface="Segoe UI" panose="020B0502040204020203" pitchFamily="34" charset="0"/>
              </a:rPr>
              <a:t>Blog:</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http://dontPaPanic.com/blog</a:t>
            </a:r>
          </a:p>
          <a:p>
            <a:r>
              <a:rPr lang="fr-FR" sz="1200" dirty="0">
                <a:latin typeface="Segoe UI" panose="020B0502040204020203" pitchFamily="34" charset="0"/>
                <a:cs typeface="Segoe UI" panose="020B0502040204020203" pitchFamily="34" charset="0"/>
              </a:rPr>
              <a:t>Twitter: </a:t>
            </a:r>
            <a:br>
              <a:rPr lang="fr-FR" sz="1200" dirty="0">
                <a:latin typeface="Segoe UI" panose="020B0502040204020203" pitchFamily="34" charset="0"/>
                <a:cs typeface="Segoe UI" panose="020B0502040204020203" pitchFamily="34" charset="0"/>
              </a:rPr>
            </a:br>
            <a:r>
              <a:rPr lang="fr-FR" sz="1200" dirty="0">
                <a:latin typeface="Segoe UI" panose="020B0502040204020203" pitchFamily="34" charset="0"/>
                <a:cs typeface="Segoe UI" panose="020B0502040204020203" pitchFamily="34" charset="0"/>
              </a:rPr>
              <a:t>    @</a:t>
            </a:r>
            <a:r>
              <a:rPr lang="fr-FR" sz="1200" dirty="0" err="1">
                <a:latin typeface="Segoe UI" panose="020B0502040204020203" pitchFamily="34" charset="0"/>
                <a:cs typeface="Segoe UI" panose="020B0502040204020203" pitchFamily="34" charset="0"/>
              </a:rPr>
              <a:t>PStork</a:t>
            </a:r>
            <a:endParaRPr lang="en-US" sz="1100" dirty="0">
              <a:latin typeface="Segoe UI" panose="020B0502040204020203" pitchFamily="34" charset="0"/>
              <a:cs typeface="Segoe UI" panose="020B0502040204020203" pitchFamily="34" charset="0"/>
            </a:endParaRPr>
          </a:p>
        </p:txBody>
      </p:sp>
      <p:sp>
        <p:nvSpPr>
          <p:cNvPr id="15" name="TextBox 14"/>
          <p:cNvSpPr txBox="1"/>
          <p:nvPr/>
        </p:nvSpPr>
        <p:spPr>
          <a:xfrm>
            <a:off x="5934518" y="1282054"/>
            <a:ext cx="2286000" cy="2286000"/>
          </a:xfrm>
          <a:prstGeom prst="rect">
            <a:avLst/>
          </a:prstGeom>
          <a:solidFill>
            <a:schemeClr val="accent3"/>
          </a:solidFill>
        </p:spPr>
        <p:txBody>
          <a:bodyPr wrap="square" rtlCol="0" anchor="t">
            <a:noAutofit/>
          </a:bodyPr>
          <a:lstStyle/>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lgn="ctr"/>
            <a:r>
              <a:rPr lang="en-US" dirty="0">
                <a:solidFill>
                  <a:schemeClr val="tx1">
                    <a:lumMod val="50000"/>
                  </a:schemeClr>
                </a:solidFill>
                <a:latin typeface="Segoe UI" panose="020B0502040204020203" pitchFamily="34" charset="0"/>
                <a:cs typeface="Segoe UI" panose="020B0502040204020203" pitchFamily="34" charset="0"/>
              </a:rPr>
              <a:t>Author</a:t>
            </a:r>
          </a:p>
          <a:p>
            <a:pPr algn="ctr"/>
            <a:endParaRPr lang="en-US" sz="900" dirty="0">
              <a:solidFill>
                <a:schemeClr val="tx1">
                  <a:lumMod val="50000"/>
                </a:schemeClr>
              </a:solidFill>
              <a:latin typeface="Segoe UI" panose="020B0502040204020203" pitchFamily="34" charset="0"/>
              <a:cs typeface="Segoe UI" panose="020B0502040204020203" pitchFamily="34" charset="0"/>
            </a:endParaRP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Developer’s Guide to WSS 3.0</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MOSS 2007 Best Practices</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MCTS: WSS 3.0 Configuration Study Guide (70-631)</a:t>
            </a:r>
          </a:p>
          <a:p>
            <a:pPr>
              <a:spcAft>
                <a:spcPts val="600"/>
              </a:spcAft>
            </a:pPr>
            <a:r>
              <a:rPr lang="en-US" sz="1200" dirty="0">
                <a:solidFill>
                  <a:schemeClr val="tx1">
                    <a:lumMod val="50000"/>
                  </a:schemeClr>
                </a:solidFill>
                <a:latin typeface="Segoe UI" panose="020B0502040204020203" pitchFamily="34" charset="0"/>
                <a:cs typeface="Segoe UI" panose="020B0502040204020203" pitchFamily="34" charset="0"/>
              </a:rPr>
              <a:t>SharePoint 2010 Development for Office 365</a:t>
            </a:r>
            <a:endParaRPr lang="en-US" sz="1100" dirty="0">
              <a:solidFill>
                <a:schemeClr val="tx1">
                  <a:lumMod val="50000"/>
                </a:schemeClr>
              </a:solidFill>
              <a:latin typeface="Segoe UI" panose="020B0502040204020203" pitchFamily="34" charset="0"/>
              <a:cs typeface="Segoe UI" panose="020B0502040204020203" pitchFamily="34" charset="0"/>
            </a:endParaRPr>
          </a:p>
        </p:txBody>
      </p:sp>
      <p:sp>
        <p:nvSpPr>
          <p:cNvPr id="16" name="TextBox 15"/>
          <p:cNvSpPr txBox="1"/>
          <p:nvPr/>
        </p:nvSpPr>
        <p:spPr>
          <a:xfrm>
            <a:off x="481566" y="373878"/>
            <a:ext cx="4952381" cy="830997"/>
          </a:xfrm>
          <a:prstGeom prst="rect">
            <a:avLst/>
          </a:prstGeom>
          <a:noFill/>
        </p:spPr>
        <p:txBody>
          <a:bodyPr wrap="none" rtlCol="0">
            <a:spAutoFit/>
          </a:bodyPr>
          <a:lstStyle/>
          <a:p>
            <a:r>
              <a:rPr lang="en-US" sz="4800" dirty="0">
                <a:solidFill>
                  <a:schemeClr val="bg1"/>
                </a:solidFill>
              </a:rPr>
              <a:t>Paul Papanek Stork</a:t>
            </a:r>
          </a:p>
        </p:txBody>
      </p:sp>
      <p:grpSp>
        <p:nvGrpSpPr>
          <p:cNvPr id="18" name="Group 17"/>
          <p:cNvGrpSpPr/>
          <p:nvPr/>
        </p:nvGrpSpPr>
        <p:grpSpPr>
          <a:xfrm>
            <a:off x="9476956" y="510294"/>
            <a:ext cx="2194666" cy="5132835"/>
            <a:chOff x="9476956" y="510294"/>
            <a:chExt cx="2194666" cy="5132835"/>
          </a:xfrm>
        </p:grpSpPr>
        <p:sp>
          <p:nvSpPr>
            <p:cNvPr id="7" name="Rectangle 6"/>
            <p:cNvSpPr/>
            <p:nvPr/>
          </p:nvSpPr>
          <p:spPr>
            <a:xfrm>
              <a:off x="9476957" y="532738"/>
              <a:ext cx="2194665" cy="511039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857" y="1538864"/>
              <a:ext cx="1323253" cy="99243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6956" y="510294"/>
              <a:ext cx="2194665" cy="885465"/>
            </a:xfrm>
            <a:prstGeom prst="rect">
              <a:avLst/>
            </a:prstGeom>
          </p:spPr>
        </p:pic>
        <p:pic>
          <p:nvPicPr>
            <p:cNvPr id="2" name="Picture 1"/>
            <p:cNvPicPr>
              <a:picLocks noChangeAspect="1"/>
            </p:cNvPicPr>
            <p:nvPr/>
          </p:nvPicPr>
          <p:blipFill>
            <a:blip r:embed="rId7"/>
            <a:stretch>
              <a:fillRect/>
            </a:stretch>
          </p:blipFill>
          <p:spPr>
            <a:xfrm>
              <a:off x="9936007" y="4159071"/>
              <a:ext cx="1340952" cy="1340952"/>
            </a:xfrm>
            <a:prstGeom prst="rect">
              <a:avLst/>
            </a:prstGeom>
          </p:spPr>
        </p:pic>
        <p:pic>
          <p:nvPicPr>
            <p:cNvPr id="5" name="Picture 4"/>
            <p:cNvPicPr>
              <a:picLocks noChangeAspect="1"/>
            </p:cNvPicPr>
            <p:nvPr/>
          </p:nvPicPr>
          <p:blipFill>
            <a:blip r:embed="rId8"/>
            <a:stretch>
              <a:fillRect/>
            </a:stretch>
          </p:blipFill>
          <p:spPr>
            <a:xfrm>
              <a:off x="9936007" y="2674711"/>
              <a:ext cx="1340952" cy="1340952"/>
            </a:xfrm>
            <a:prstGeom prst="rect">
              <a:avLst/>
            </a:prstGeom>
          </p:spPr>
        </p:pic>
      </p:grpSp>
    </p:spTree>
    <p:extLst>
      <p:ext uri="{BB962C8B-B14F-4D97-AF65-F5344CB8AC3E}">
        <p14:creationId xmlns:p14="http://schemas.microsoft.com/office/powerpoint/2010/main" val="14488144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05" y="194407"/>
            <a:ext cx="11248028" cy="1329595"/>
          </a:xfrm>
        </p:spPr>
        <p:txBody>
          <a:bodyPr>
            <a:normAutofit/>
          </a:bodyPr>
          <a:lstStyle/>
          <a:p>
            <a:r>
              <a:rPr lang="en-US" sz="3600" dirty="0" smtClean="0">
                <a:latin typeface="Segoe UI" panose="020B0502040204020203" pitchFamily="34" charset="0"/>
                <a:cs typeface="Segoe UI" panose="020B0502040204020203" pitchFamily="34" charset="0"/>
              </a:rPr>
              <a:t>Assigning a DLP Policy</a:t>
            </a:r>
            <a:endParaRPr lang="en-US" sz="3600" dirty="0">
              <a:latin typeface="Segoe UI" panose="020B0502040204020203" pitchFamily="34" charset="0"/>
              <a:cs typeface="Segoe UI" panose="020B0502040204020203" pitchFamily="34" charset="0"/>
            </a:endParaRP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7" b="17"/>
          <a:stretch>
            <a:fillRect/>
          </a:stretch>
        </p:blipFill>
        <p:spPr/>
      </p:pic>
    </p:spTree>
    <p:extLst>
      <p:ext uri="{BB962C8B-B14F-4D97-AF65-F5344CB8AC3E}">
        <p14:creationId xmlns:p14="http://schemas.microsoft.com/office/powerpoint/2010/main" val="2337635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DLP</a:t>
            </a:r>
            <a:endParaRPr lang="en-US" dirty="0"/>
          </a:p>
        </p:txBody>
      </p:sp>
      <p:sp>
        <p:nvSpPr>
          <p:cNvPr id="3" name="Text Placeholder 2"/>
          <p:cNvSpPr>
            <a:spLocks noGrp="1"/>
          </p:cNvSpPr>
          <p:nvPr>
            <p:ph type="body" idx="1"/>
          </p:nvPr>
        </p:nvSpPr>
        <p:spPr/>
        <p:txBody>
          <a:bodyPr/>
          <a:lstStyle/>
          <a:p>
            <a:r>
              <a:rPr lang="en-US" dirty="0" smtClean="0"/>
              <a:t>SharePoint 2016 &amp; Office 365</a:t>
            </a:r>
            <a:endParaRPr lang="en-US" dirty="0"/>
          </a:p>
        </p:txBody>
      </p:sp>
    </p:spTree>
    <p:extLst>
      <p:ext uri="{BB962C8B-B14F-4D97-AF65-F5344CB8AC3E}">
        <p14:creationId xmlns:p14="http://schemas.microsoft.com/office/powerpoint/2010/main" val="29676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View DLP Events in the Usage Logs</a:t>
            </a:r>
            <a:endParaRPr lang="en-US" dirty="0"/>
          </a:p>
        </p:txBody>
      </p:sp>
      <p:sp>
        <p:nvSpPr>
          <p:cNvPr id="3" name="Content Placeholder 2"/>
          <p:cNvSpPr>
            <a:spLocks noGrp="1"/>
          </p:cNvSpPr>
          <p:nvPr>
            <p:ph idx="1"/>
          </p:nvPr>
        </p:nvSpPr>
        <p:spPr>
          <a:xfrm>
            <a:off x="680321" y="2336873"/>
            <a:ext cx="7563803" cy="4054402"/>
          </a:xfrm>
        </p:spPr>
        <p:txBody>
          <a:bodyPr>
            <a:normAutofit/>
          </a:bodyPr>
          <a:lstStyle/>
          <a:p>
            <a:pPr>
              <a:lnSpc>
                <a:spcPct val="100000"/>
              </a:lnSpc>
            </a:pPr>
            <a:r>
              <a:rPr lang="en-US" sz="2600" dirty="0" smtClean="0"/>
              <a:t>View </a:t>
            </a:r>
            <a:r>
              <a:rPr lang="en-US" sz="2600" dirty="0"/>
              <a:t>DLP policy activity in the usage </a:t>
            </a:r>
            <a:r>
              <a:rPr lang="en-US" sz="2600" dirty="0" smtClean="0"/>
              <a:t>logs</a:t>
            </a:r>
            <a:endParaRPr lang="en-US" sz="2600" dirty="0"/>
          </a:p>
          <a:p>
            <a:pPr lvl="1"/>
            <a:r>
              <a:rPr lang="en-US" sz="2200" dirty="0"/>
              <a:t>Example - view the text entered by users when they override a policy tip or report a false positive.</a:t>
            </a:r>
          </a:p>
          <a:p>
            <a:r>
              <a:rPr lang="en-US" sz="2600" dirty="0" smtClean="0"/>
              <a:t>Enable the </a:t>
            </a:r>
            <a:r>
              <a:rPr lang="en-US" sz="2600" dirty="0"/>
              <a:t>option in Central Administration </a:t>
            </a:r>
            <a:endParaRPr lang="en-US" sz="2600" i="1" dirty="0">
              <a:solidFill>
                <a:schemeClr val="tx1"/>
              </a:solidFill>
            </a:endParaRPr>
          </a:p>
          <a:p>
            <a:pPr lvl="1"/>
            <a:r>
              <a:rPr lang="en-US" sz="2200" i="1" dirty="0" smtClean="0">
                <a:solidFill>
                  <a:schemeClr val="tx1"/>
                </a:solidFill>
              </a:rPr>
              <a:t>Monitoring </a:t>
            </a:r>
            <a:r>
              <a:rPr lang="en-US" sz="2200" i="1" dirty="0">
                <a:solidFill>
                  <a:schemeClr val="tx1"/>
                </a:solidFill>
              </a:rPr>
              <a:t>&gt; Configure usage and health data collection &gt; Simple Log Event Usage </a:t>
            </a:r>
            <a:r>
              <a:rPr lang="en-US" sz="2200" i="1" dirty="0" err="1">
                <a:solidFill>
                  <a:schemeClr val="tx1"/>
                </a:solidFill>
              </a:rPr>
              <a:t>Data_SPUnifiedAuditEntry</a:t>
            </a:r>
            <a:r>
              <a:rPr lang="en-US" sz="2200" i="1" dirty="0">
                <a:solidFill>
                  <a:schemeClr val="tx1"/>
                </a:solidFill>
              </a:rPr>
              <a:t>). </a:t>
            </a:r>
          </a:p>
          <a:p>
            <a:pPr lvl="1"/>
            <a:endParaRPr lang="en-US" dirty="0"/>
          </a:p>
        </p:txBody>
      </p:sp>
      <p:pic>
        <p:nvPicPr>
          <p:cNvPr id="4" name="Picture 3"/>
          <p:cNvPicPr>
            <a:picLocks noChangeAspect="1"/>
          </p:cNvPicPr>
          <p:nvPr/>
        </p:nvPicPr>
        <p:blipFill>
          <a:blip r:embed="rId3"/>
          <a:stretch>
            <a:fillRect/>
          </a:stretch>
        </p:blipFill>
        <p:spPr>
          <a:xfrm>
            <a:off x="8244125" y="2336873"/>
            <a:ext cx="3476354" cy="2504758"/>
          </a:xfrm>
          <a:prstGeom prst="rect">
            <a:avLst/>
          </a:prstGeom>
        </p:spPr>
      </p:pic>
      <p:pic>
        <p:nvPicPr>
          <p:cNvPr id="5" name="Picture 4"/>
          <p:cNvPicPr>
            <a:picLocks noChangeAspect="1"/>
          </p:cNvPicPr>
          <p:nvPr/>
        </p:nvPicPr>
        <p:blipFill>
          <a:blip r:embed="rId4"/>
          <a:stretch>
            <a:fillRect/>
          </a:stretch>
        </p:blipFill>
        <p:spPr>
          <a:xfrm>
            <a:off x="8244125" y="5031477"/>
            <a:ext cx="3467400" cy="1554615"/>
          </a:xfrm>
          <a:prstGeom prst="rect">
            <a:avLst/>
          </a:prstGeom>
        </p:spPr>
      </p:pic>
    </p:spTree>
    <p:extLst>
      <p:ext uri="{BB962C8B-B14F-4D97-AF65-F5344CB8AC3E}">
        <p14:creationId xmlns:p14="http://schemas.microsoft.com/office/powerpoint/2010/main" val="66828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Office 365 vs. SharePoint 2016</a:t>
            </a:r>
          </a:p>
        </p:txBody>
      </p:sp>
      <p:sp>
        <p:nvSpPr>
          <p:cNvPr id="5" name="Text Placeholder 4"/>
          <p:cNvSpPr>
            <a:spLocks noGrp="1"/>
          </p:cNvSpPr>
          <p:nvPr>
            <p:ph type="body" idx="1"/>
          </p:nvPr>
        </p:nvSpPr>
        <p:spPr/>
        <p:txBody>
          <a:bodyPr/>
          <a:lstStyle/>
          <a:p>
            <a:r>
              <a:rPr lang="en-US" dirty="0"/>
              <a:t>Office 365</a:t>
            </a:r>
          </a:p>
        </p:txBody>
      </p:sp>
      <p:sp>
        <p:nvSpPr>
          <p:cNvPr id="6" name="Text Placeholder 5"/>
          <p:cNvSpPr>
            <a:spLocks noGrp="1"/>
          </p:cNvSpPr>
          <p:nvPr>
            <p:ph type="body" sz="quarter" idx="3"/>
          </p:nvPr>
        </p:nvSpPr>
        <p:spPr/>
        <p:txBody>
          <a:bodyPr/>
          <a:lstStyle/>
          <a:p>
            <a:r>
              <a:rPr lang="en-US" dirty="0"/>
              <a:t>SharePoint 2016</a:t>
            </a:r>
          </a:p>
        </p:txBody>
      </p:sp>
      <p:sp>
        <p:nvSpPr>
          <p:cNvPr id="3" name="Slide Number Placeholder 2"/>
          <p:cNvSpPr>
            <a:spLocks noGrp="1"/>
          </p:cNvSpPr>
          <p:nvPr>
            <p:ph type="sldNum" sz="quarter" idx="11"/>
          </p:nvPr>
        </p:nvSpPr>
        <p:spPr/>
        <p:txBody>
          <a:bodyPr/>
          <a:lstStyle/>
          <a:p>
            <a:fld id="{4632F701-51E0-4603-A320-C3595F47AFC6}" type="slidenum">
              <a:rPr lang="en-US" smtClean="0"/>
              <a:pPr/>
              <a:t>23</a:t>
            </a:fld>
            <a:endParaRPr lang="en-US"/>
          </a:p>
        </p:txBody>
      </p:sp>
      <p:sp>
        <p:nvSpPr>
          <p:cNvPr id="7" name="Content Placeholder 6"/>
          <p:cNvSpPr>
            <a:spLocks noGrp="1"/>
          </p:cNvSpPr>
          <p:nvPr>
            <p:ph idx="12"/>
          </p:nvPr>
        </p:nvSpPr>
        <p:spPr/>
        <p:txBody>
          <a:bodyPr>
            <a:normAutofit fontScale="92500" lnSpcReduction="20000"/>
          </a:bodyPr>
          <a:lstStyle/>
          <a:p>
            <a:r>
              <a:rPr lang="en-US" dirty="0"/>
              <a:t>Security &amp; Compliance Center</a:t>
            </a:r>
          </a:p>
          <a:p>
            <a:pPr lvl="1"/>
            <a:r>
              <a:rPr lang="en-US" dirty="0"/>
              <a:t>Activity Alerts</a:t>
            </a:r>
          </a:p>
          <a:p>
            <a:pPr lvl="1"/>
            <a:r>
              <a:rPr lang="en-US" dirty="0"/>
              <a:t>Compliance Roles</a:t>
            </a:r>
          </a:p>
          <a:p>
            <a:pPr lvl="1"/>
            <a:r>
              <a:rPr lang="en-US" dirty="0"/>
              <a:t>DLP Policies</a:t>
            </a:r>
          </a:p>
          <a:p>
            <a:pPr lvl="1"/>
            <a:r>
              <a:rPr lang="en-US" dirty="0"/>
              <a:t>Deletion Policies</a:t>
            </a:r>
          </a:p>
          <a:p>
            <a:pPr lvl="1"/>
            <a:r>
              <a:rPr lang="en-US" dirty="0"/>
              <a:t>Audit Log search</a:t>
            </a:r>
          </a:p>
          <a:p>
            <a:pPr lvl="1"/>
            <a:r>
              <a:rPr lang="en-US" dirty="0"/>
              <a:t>Sensitive Information Queries</a:t>
            </a:r>
          </a:p>
          <a:p>
            <a:endParaRPr lang="en-US" dirty="0"/>
          </a:p>
          <a:p>
            <a:endParaRPr lang="en-US" dirty="0"/>
          </a:p>
        </p:txBody>
      </p:sp>
      <p:sp>
        <p:nvSpPr>
          <p:cNvPr id="8" name="Content Placeholder 7"/>
          <p:cNvSpPr>
            <a:spLocks noGrp="1"/>
          </p:cNvSpPr>
          <p:nvPr>
            <p:ph idx="13"/>
          </p:nvPr>
        </p:nvSpPr>
        <p:spPr/>
        <p:txBody>
          <a:bodyPr>
            <a:normAutofit fontScale="92500" lnSpcReduction="20000"/>
          </a:bodyPr>
          <a:lstStyle/>
          <a:p>
            <a:r>
              <a:rPr lang="en-US" dirty="0"/>
              <a:t>Compliance Center</a:t>
            </a:r>
          </a:p>
          <a:p>
            <a:pPr lvl="1"/>
            <a:r>
              <a:rPr lang="en-US" dirty="0"/>
              <a:t>DLP Policies</a:t>
            </a:r>
          </a:p>
          <a:p>
            <a:pPr lvl="1"/>
            <a:r>
              <a:rPr lang="en-US" dirty="0"/>
              <a:t>Deletion Policies</a:t>
            </a:r>
          </a:p>
          <a:p>
            <a:r>
              <a:rPr lang="en-US" dirty="0"/>
              <a:t>eDiscovery Center</a:t>
            </a:r>
          </a:p>
          <a:p>
            <a:pPr lvl="1"/>
            <a:r>
              <a:rPr lang="en-US" dirty="0"/>
              <a:t>Sensitive Information Queries</a:t>
            </a:r>
          </a:p>
          <a:p>
            <a:r>
              <a:rPr lang="en-US" dirty="0"/>
              <a:t>Individual Sites</a:t>
            </a:r>
          </a:p>
          <a:p>
            <a:pPr lvl="1"/>
            <a:r>
              <a:rPr lang="en-US" dirty="0"/>
              <a:t>Audit Log search</a:t>
            </a:r>
          </a:p>
        </p:txBody>
      </p:sp>
    </p:spTree>
    <p:extLst>
      <p:ext uri="{BB962C8B-B14F-4D97-AF65-F5344CB8AC3E}">
        <p14:creationId xmlns:p14="http://schemas.microsoft.com/office/powerpoint/2010/main" val="132077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t>
            </a:r>
            <a:r>
              <a:rPr lang="en-US"/>
              <a:t>Audit Logging</a:t>
            </a:r>
          </a:p>
        </p:txBody>
      </p:sp>
      <p:sp>
        <p:nvSpPr>
          <p:cNvPr id="3" name="Slide Number Placeholder 2"/>
          <p:cNvSpPr>
            <a:spLocks noGrp="1"/>
          </p:cNvSpPr>
          <p:nvPr>
            <p:ph type="sldNum" sz="quarter" idx="4"/>
          </p:nvPr>
        </p:nvSpPr>
        <p:spPr/>
        <p:txBody>
          <a:bodyPr/>
          <a:lstStyle/>
          <a:p>
            <a:fld id="{4632F701-51E0-4603-A320-C3595F47AFC6}" type="slidenum">
              <a:rPr lang="en-US" smtClean="0"/>
              <a:pPr/>
              <a:t>24</a:t>
            </a:fld>
            <a:endParaRPr lang="en-US"/>
          </a:p>
        </p:txBody>
      </p:sp>
      <p:sp>
        <p:nvSpPr>
          <p:cNvPr id="4" name="Content Placeholder 3"/>
          <p:cNvSpPr>
            <a:spLocks noGrp="1"/>
          </p:cNvSpPr>
          <p:nvPr>
            <p:ph idx="1"/>
          </p:nvPr>
        </p:nvSpPr>
        <p:spPr>
          <a:xfrm>
            <a:off x="581193" y="2180497"/>
            <a:ext cx="11029617" cy="4234371"/>
          </a:xfrm>
        </p:spPr>
        <p:txBody>
          <a:bodyPr>
            <a:normAutofit/>
          </a:bodyPr>
          <a:lstStyle/>
          <a:p>
            <a:r>
              <a:rPr lang="en-US" dirty="0" smtClean="0"/>
              <a:t>Search file access activities </a:t>
            </a:r>
          </a:p>
          <a:p>
            <a:pPr lvl="1"/>
            <a:r>
              <a:rPr lang="en-US" dirty="0" smtClean="0"/>
              <a:t>Office 365</a:t>
            </a:r>
          </a:p>
          <a:p>
            <a:pPr lvl="1"/>
            <a:r>
              <a:rPr lang="en-US" dirty="0" smtClean="0"/>
              <a:t>On-premises SharePoint 2016</a:t>
            </a:r>
          </a:p>
          <a:p>
            <a:r>
              <a:rPr lang="en-US" dirty="0" smtClean="0"/>
              <a:t>Configure </a:t>
            </a:r>
          </a:p>
          <a:p>
            <a:pPr lvl="1"/>
            <a:r>
              <a:rPr lang="en-US" dirty="0" smtClean="0"/>
              <a:t>Office 365 </a:t>
            </a:r>
            <a:r>
              <a:rPr lang="en-US" dirty="0"/>
              <a:t>- Turn On Audit Log Search </a:t>
            </a:r>
            <a:r>
              <a:rPr lang="en-US" dirty="0" smtClean="0"/>
              <a:t>Recording in Compliance &amp; Security Center</a:t>
            </a:r>
          </a:p>
          <a:p>
            <a:pPr lvl="1"/>
            <a:r>
              <a:rPr lang="en-US" dirty="0" smtClean="0"/>
              <a:t>On-Premises </a:t>
            </a:r>
            <a:r>
              <a:rPr lang="en-US" dirty="0"/>
              <a:t>– </a:t>
            </a:r>
            <a:r>
              <a:rPr lang="en-US"/>
              <a:t>Configure </a:t>
            </a:r>
            <a:r>
              <a:rPr lang="en-US" smtClean="0"/>
              <a:t>Usage </a:t>
            </a:r>
            <a:r>
              <a:rPr lang="en-US"/>
              <a:t>and </a:t>
            </a:r>
            <a:r>
              <a:rPr lang="en-US" smtClean="0"/>
              <a:t>Health Data </a:t>
            </a:r>
            <a:r>
              <a:rPr lang="en-US" dirty="0"/>
              <a:t>C</a:t>
            </a:r>
            <a:r>
              <a:rPr lang="en-US" smtClean="0"/>
              <a:t>ollection </a:t>
            </a:r>
            <a:r>
              <a:rPr lang="en-US" dirty="0" smtClean="0"/>
              <a:t>in Central Admin</a:t>
            </a:r>
          </a:p>
          <a:p>
            <a:pPr lvl="1"/>
            <a:r>
              <a:rPr lang="en-US" dirty="0" smtClean="0"/>
              <a:t>Enable Hybrid Audit Logging in Hybrid Picker</a:t>
            </a:r>
            <a:endParaRPr lang="en-US" dirty="0"/>
          </a:p>
        </p:txBody>
      </p:sp>
    </p:spTree>
    <p:extLst>
      <p:ext uri="{BB962C8B-B14F-4D97-AF65-F5344CB8AC3E}">
        <p14:creationId xmlns:p14="http://schemas.microsoft.com/office/powerpoint/2010/main" val="4173054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a:t>
            </a:r>
          </a:p>
        </p:txBody>
      </p:sp>
      <p:sp>
        <p:nvSpPr>
          <p:cNvPr id="3" name="Content Placeholder 2"/>
          <p:cNvSpPr>
            <a:spLocks noGrp="1"/>
          </p:cNvSpPr>
          <p:nvPr>
            <p:ph idx="1"/>
          </p:nvPr>
        </p:nvSpPr>
        <p:spPr/>
        <p:txBody>
          <a:bodyPr>
            <a:normAutofit lnSpcReduction="10000"/>
          </a:bodyPr>
          <a:lstStyle/>
          <a:p>
            <a:r>
              <a:rPr lang="en-US" dirty="0"/>
              <a:t>Cannot Create Custom Rules</a:t>
            </a:r>
          </a:p>
          <a:p>
            <a:r>
              <a:rPr lang="en-US" dirty="0"/>
              <a:t>1 Policy Center Per Web Applications</a:t>
            </a:r>
          </a:p>
          <a:p>
            <a:r>
              <a:rPr lang="en-US" dirty="0"/>
              <a:t>No “Clean” PowerShell CMDLETS for Automation</a:t>
            </a:r>
          </a:p>
          <a:p>
            <a:r>
              <a:rPr lang="en-US" dirty="0"/>
              <a:t>One-to-one Site Collections &amp; Policy Mappings</a:t>
            </a:r>
          </a:p>
          <a:p>
            <a:r>
              <a:rPr lang="en-US" dirty="0"/>
              <a:t>Hybrid Does not Work That Well… </a:t>
            </a:r>
          </a:p>
          <a:p>
            <a:pPr lvl="1"/>
            <a:r>
              <a:rPr lang="en-US" dirty="0"/>
              <a:t>Systems actions – Blocking, flagging, etc. works by timer jobs</a:t>
            </a:r>
          </a:p>
          <a:p>
            <a:pPr lvl="1"/>
            <a:r>
              <a:rPr lang="en-US" dirty="0"/>
              <a:t>Office 365 cannot access On-Premises timer </a:t>
            </a:r>
            <a:r>
              <a:rPr lang="en-US" dirty="0" smtClean="0"/>
              <a:t>jobs</a:t>
            </a:r>
            <a:endParaRPr lang="en-US" dirty="0"/>
          </a:p>
        </p:txBody>
      </p:sp>
      <p:pic>
        <p:nvPicPr>
          <p:cNvPr id="5" name="Picture 7" descr="C:\Data\ShareSquared\Marketing\PowerPivot\pitfall.png"/>
          <p:cNvPicPr>
            <a:picLocks noChangeAspect="1" noChangeArrowheads="1"/>
          </p:cNvPicPr>
          <p:nvPr/>
        </p:nvPicPr>
        <p:blipFill>
          <a:blip r:embed="rId2" cstate="print"/>
          <a:srcRect/>
          <a:stretch>
            <a:fillRect/>
          </a:stretch>
        </p:blipFill>
        <p:spPr bwMode="auto">
          <a:xfrm>
            <a:off x="9641770" y="2180497"/>
            <a:ext cx="1777365" cy="1560195"/>
          </a:xfrm>
          <a:prstGeom prst="rect">
            <a:avLst/>
          </a:prstGeom>
          <a:noFill/>
        </p:spPr>
      </p:pic>
    </p:spTree>
    <p:extLst>
      <p:ext uri="{BB962C8B-B14F-4D97-AF65-F5344CB8AC3E}">
        <p14:creationId xmlns:p14="http://schemas.microsoft.com/office/powerpoint/2010/main" val="833674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4407"/>
            <a:ext cx="10050684" cy="1329595"/>
          </a:xfrm>
        </p:spPr>
        <p:txBody>
          <a:bodyPr>
            <a:normAutofit/>
          </a:bodyPr>
          <a:lstStyle/>
          <a:p>
            <a:r>
              <a:rPr lang="en-US" sz="3600" dirty="0"/>
              <a:t>Office 365  security &amp; Compliance Center</a:t>
            </a:r>
            <a:endParaRPr lang="en-US" sz="3600" dirty="0">
              <a:latin typeface="Segoe UI" panose="020B0502040204020203" pitchFamily="34" charset="0"/>
              <a:cs typeface="Segoe UI" panose="020B0502040204020203" pitchFamily="34" charset="0"/>
            </a:endParaRPr>
          </a:p>
        </p:txBody>
      </p:sp>
      <p:pic>
        <p:nvPicPr>
          <p:cNvPr id="7" name="Picture Placeholder 6"/>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212" b="4212"/>
          <a:stretch>
            <a:fillRect/>
          </a:stretch>
        </p:blipFill>
        <p:spPr/>
      </p:pic>
    </p:spTree>
    <p:extLst>
      <p:ext uri="{BB962C8B-B14F-4D97-AF65-F5344CB8AC3E}">
        <p14:creationId xmlns:p14="http://schemas.microsoft.com/office/powerpoint/2010/main" val="1555394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Talks at SharePoint Fest</a:t>
            </a:r>
          </a:p>
        </p:txBody>
      </p:sp>
      <p:sp>
        <p:nvSpPr>
          <p:cNvPr id="3" name="Slide Number Placeholder 2"/>
          <p:cNvSpPr>
            <a:spLocks noGrp="1"/>
          </p:cNvSpPr>
          <p:nvPr>
            <p:ph type="sldNum" sz="quarter" idx="4"/>
          </p:nvPr>
        </p:nvSpPr>
        <p:spPr/>
        <p:txBody>
          <a:bodyPr/>
          <a:lstStyle/>
          <a:p>
            <a:fld id="{4632F701-51E0-4603-A320-C3595F47AFC6}" type="slidenum">
              <a:rPr lang="en-US" smtClean="0"/>
              <a:pPr/>
              <a:t>27</a:t>
            </a:fld>
            <a:endParaRPr lang="en-US"/>
          </a:p>
        </p:txBody>
      </p:sp>
      <p:sp>
        <p:nvSpPr>
          <p:cNvPr id="4" name="Content Placeholder 3"/>
          <p:cNvSpPr>
            <a:spLocks noGrp="1"/>
          </p:cNvSpPr>
          <p:nvPr>
            <p:ph idx="1"/>
          </p:nvPr>
        </p:nvSpPr>
        <p:spPr>
          <a:xfrm>
            <a:off x="581193" y="2180498"/>
            <a:ext cx="11029617" cy="3668760"/>
          </a:xfrm>
        </p:spPr>
        <p:txBody>
          <a:bodyPr>
            <a:noAutofit/>
          </a:bodyPr>
          <a:lstStyle/>
          <a:p>
            <a:r>
              <a:rPr lang="en-US" sz="2200" dirty="0" smtClean="0"/>
              <a:t>SPT 106 – Panel: Accessibility Challenges and Compliance Risks… </a:t>
            </a:r>
            <a:r>
              <a:rPr lang="en-US" sz="2200" dirty="0"/>
              <a:t>- </a:t>
            </a:r>
            <a:r>
              <a:rPr lang="en-US" sz="2200" dirty="0" smtClean="0"/>
              <a:t>Bruce Stover</a:t>
            </a:r>
            <a:endParaRPr lang="en-US" sz="2200" dirty="0"/>
          </a:p>
          <a:p>
            <a:r>
              <a:rPr lang="en-US" sz="2200" dirty="0" smtClean="0"/>
              <a:t>SPT 202 – Demystifying Governance </a:t>
            </a:r>
            <a:r>
              <a:rPr lang="en-US" sz="2200" dirty="0"/>
              <a:t>– </a:t>
            </a:r>
            <a:r>
              <a:rPr lang="en-US" sz="2200" dirty="0" smtClean="0"/>
              <a:t>Geoff </a:t>
            </a:r>
            <a:r>
              <a:rPr lang="en-US" sz="2200" dirty="0" err="1" smtClean="0"/>
              <a:t>Ables</a:t>
            </a:r>
            <a:endParaRPr lang="en-US" sz="2200" dirty="0"/>
          </a:p>
          <a:p>
            <a:r>
              <a:rPr lang="en-US" sz="2200" dirty="0"/>
              <a:t>SRC </a:t>
            </a:r>
            <a:r>
              <a:rPr lang="en-US" sz="2200" dirty="0" smtClean="0"/>
              <a:t>202 – Developing Your own Query Magic in SharePoint Search – Virgil Carroll</a:t>
            </a:r>
            <a:endParaRPr lang="en-US" sz="2200" dirty="0"/>
          </a:p>
          <a:p>
            <a:r>
              <a:rPr lang="en-US" sz="2200" dirty="0" smtClean="0"/>
              <a:t>SRC 203 – Pro Tips for Getting the Most out of Search and Discovery – Paul </a:t>
            </a:r>
            <a:r>
              <a:rPr lang="en-US" sz="2200" dirty="0" err="1" smtClean="0"/>
              <a:t>Olenick</a:t>
            </a:r>
            <a:r>
              <a:rPr lang="en-US" sz="2200" smtClean="0"/>
              <a:t> </a:t>
            </a:r>
            <a:endParaRPr lang="en-US" sz="2200" dirty="0"/>
          </a:p>
        </p:txBody>
      </p:sp>
    </p:spTree>
    <p:extLst>
      <p:ext uri="{BB962C8B-B14F-4D97-AF65-F5344CB8AC3E}">
        <p14:creationId xmlns:p14="http://schemas.microsoft.com/office/powerpoint/2010/main" val="2980694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28</a:t>
            </a:fld>
            <a:endParaRPr lang="en-US"/>
          </a:p>
        </p:txBody>
      </p:sp>
      <p:sp>
        <p:nvSpPr>
          <p:cNvPr id="4" name="Content Placeholder 3"/>
          <p:cNvSpPr>
            <a:spLocks noGrp="1"/>
          </p:cNvSpPr>
          <p:nvPr>
            <p:ph idx="1"/>
          </p:nvPr>
        </p:nvSpPr>
        <p:spPr/>
        <p:txBody>
          <a:bodyPr>
            <a:noAutofit/>
          </a:bodyPr>
          <a:lstStyle/>
          <a:p>
            <a:pPr>
              <a:spcBef>
                <a:spcPts val="0"/>
              </a:spcBef>
              <a:spcAft>
                <a:spcPts val="2400"/>
              </a:spcAft>
            </a:pPr>
            <a:r>
              <a:rPr lang="en-US" sz="2400" b="1" dirty="0"/>
              <a:t>DLP Sensitive Information Types</a:t>
            </a:r>
            <a:r>
              <a:rPr lang="en-US" sz="3100" dirty="0"/>
              <a:t/>
            </a:r>
            <a:br>
              <a:rPr lang="en-US" sz="3100" dirty="0"/>
            </a:br>
            <a:r>
              <a:rPr lang="en-US" sz="2200" dirty="0">
                <a:hlinkClick r:id="rId2"/>
              </a:rPr>
              <a:t>https://technet.microsoft.com/en-us/library/jj150541(v=exchg.160).aspx</a:t>
            </a:r>
            <a:r>
              <a:rPr lang="en-US" sz="2200" dirty="0"/>
              <a:t> </a:t>
            </a:r>
          </a:p>
          <a:p>
            <a:pPr>
              <a:spcBef>
                <a:spcPts val="0"/>
              </a:spcBef>
              <a:spcAft>
                <a:spcPts val="2400"/>
              </a:spcAft>
            </a:pPr>
            <a:r>
              <a:rPr lang="en-US" sz="2400" b="1" dirty="0"/>
              <a:t>Create a DLP policy in SharePoint Server 2016</a:t>
            </a:r>
            <a:r>
              <a:rPr lang="en-US" sz="3100" dirty="0"/>
              <a:t/>
            </a:r>
            <a:br>
              <a:rPr lang="en-US" sz="3100" dirty="0"/>
            </a:br>
            <a:r>
              <a:rPr lang="en-US" sz="2200" dirty="0">
                <a:hlinkClick r:id="rId3"/>
              </a:rPr>
              <a:t>https://support.office.com/en-us/article/Create-a-DLP-policy-in-SharePoint-Server-2016-0bd9c41e-8ed4-4cd5-b4e8-0c0f66d8d538?ui=en-US&amp;rs=en-US&amp;ad=US</a:t>
            </a:r>
            <a:r>
              <a:rPr lang="en-US" sz="2200" dirty="0"/>
              <a:t> </a:t>
            </a:r>
          </a:p>
        </p:txBody>
      </p:sp>
    </p:spTree>
    <p:extLst>
      <p:ext uri="{BB962C8B-B14F-4D97-AF65-F5344CB8AC3E}">
        <p14:creationId xmlns:p14="http://schemas.microsoft.com/office/powerpoint/2010/main" val="2180570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33046" y="740650"/>
            <a:ext cx="8564315" cy="5963388"/>
          </a:xfrm>
          <a:prstGeom prst="rect">
            <a:avLst/>
          </a:prstGeom>
          <a:solidFill>
            <a:schemeClr val="bg1"/>
          </a:solidFill>
          <a:ln>
            <a:noFill/>
          </a:ln>
          <a:effectLst>
            <a:outerShdw blurRad="190500" sx="99000" sy="99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Rectangle 4"/>
          <p:cNvSpPr/>
          <p:nvPr/>
        </p:nvSpPr>
        <p:spPr>
          <a:xfrm>
            <a:off x="1524000" y="6178838"/>
            <a:ext cx="9144000" cy="678820"/>
          </a:xfrm>
          <a:prstGeom prst="rect">
            <a:avLst/>
          </a:prstGeom>
          <a:solidFill>
            <a:schemeClr val="tx1">
              <a:lumMod val="75000"/>
              <a:lumOff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TextBox 8"/>
          <p:cNvSpPr txBox="1"/>
          <p:nvPr/>
        </p:nvSpPr>
        <p:spPr>
          <a:xfrm>
            <a:off x="1756237" y="10955"/>
            <a:ext cx="3840499" cy="707886"/>
          </a:xfrm>
          <a:prstGeom prst="rect">
            <a:avLst/>
          </a:prstGeom>
          <a:noFill/>
        </p:spPr>
        <p:txBody>
          <a:bodyPr wrap="square" rtlCol="0">
            <a:spAutoFit/>
          </a:bodyPr>
          <a:lstStyle/>
          <a:p>
            <a:pPr defTabSz="914400"/>
            <a:r>
              <a:rPr lang="en-US" sz="4000" kern="3000" spc="30" dirty="0">
                <a:solidFill>
                  <a:prstClr val="black">
                    <a:lumMod val="75000"/>
                    <a:lumOff val="25000"/>
                  </a:prstClr>
                </a:solidFill>
                <a:latin typeface="Rockwell" pitchFamily="18" charset="0"/>
              </a:rPr>
              <a:t>Surveys</a:t>
            </a:r>
          </a:p>
        </p:txBody>
      </p:sp>
      <p:cxnSp>
        <p:nvCxnSpPr>
          <p:cNvPr id="11" name="Straight Connector 10"/>
          <p:cNvCxnSpPr/>
          <p:nvPr/>
        </p:nvCxnSpPr>
        <p:spPr>
          <a:xfrm>
            <a:off x="4290965" y="202981"/>
            <a:ext cx="0" cy="399305"/>
          </a:xfrm>
          <a:prstGeom prst="line">
            <a:avLst/>
          </a:prstGeom>
          <a:ln w="31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33046" y="740651"/>
            <a:ext cx="8564315" cy="9601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endParaRPr lang="en-US" sz="1400">
              <a:solidFill>
                <a:prstClr val="white">
                  <a:lumMod val="95000"/>
                </a:prstClr>
              </a:solidFill>
              <a:latin typeface="Calibri"/>
            </a:endParaRPr>
          </a:p>
        </p:txBody>
      </p:sp>
      <p:cxnSp>
        <p:nvCxnSpPr>
          <p:cNvPr id="24" name="Straight Connector 23"/>
          <p:cNvCxnSpPr/>
          <p:nvPr/>
        </p:nvCxnSpPr>
        <p:spPr>
          <a:xfrm>
            <a:off x="9590855" y="6270971"/>
            <a:ext cx="0" cy="499265"/>
          </a:xfrm>
          <a:prstGeom prst="line">
            <a:avLst/>
          </a:prstGeom>
          <a:ln w="31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a:xfrm>
            <a:off x="8169870" y="6356351"/>
            <a:ext cx="2133600" cy="365125"/>
          </a:xfrm>
        </p:spPr>
        <p:txBody>
          <a:bodyPr/>
          <a:lstStyle/>
          <a:p>
            <a:pPr defTabSz="914400"/>
            <a:fld id="{A9ED3ADD-7DE1-476D-98AF-452DDE8572DE}" type="slidenum">
              <a:rPr lang="en-US" sz="1600">
                <a:solidFill>
                  <a:prstClr val="white">
                    <a:lumMod val="95000"/>
                  </a:prstClr>
                </a:solidFill>
                <a:effectLst>
                  <a:outerShdw blurRad="50800" dist="38100" dir="5400000" algn="t" rotWithShape="0">
                    <a:prstClr val="black">
                      <a:alpha val="40000"/>
                    </a:prstClr>
                  </a:outerShdw>
                </a:effectLst>
                <a:latin typeface="Rockwell" pitchFamily="18" charset="0"/>
              </a:rPr>
              <a:pPr defTabSz="914400"/>
              <a:t>29</a:t>
            </a:fld>
            <a:endParaRPr lang="en-US" sz="1600">
              <a:solidFill>
                <a:prstClr val="white">
                  <a:lumMod val="95000"/>
                </a:prstClr>
              </a:solidFill>
              <a:effectLst>
                <a:outerShdw blurRad="50800" dist="38100" dir="5400000" algn="t" rotWithShape="0">
                  <a:prstClr val="black">
                    <a:alpha val="40000"/>
                  </a:prstClr>
                </a:outerShdw>
              </a:effectLst>
              <a:latin typeface="Rockwell" pitchFamily="18" charset="0"/>
            </a:endParaRPr>
          </a:p>
        </p:txBody>
      </p:sp>
      <p:sp>
        <p:nvSpPr>
          <p:cNvPr id="3" name="TextBox 2"/>
          <p:cNvSpPr txBox="1"/>
          <p:nvPr/>
        </p:nvSpPr>
        <p:spPr>
          <a:xfrm>
            <a:off x="1997316" y="909910"/>
            <a:ext cx="8169614" cy="646331"/>
          </a:xfrm>
          <a:prstGeom prst="rect">
            <a:avLst/>
          </a:prstGeom>
          <a:noFill/>
        </p:spPr>
        <p:txBody>
          <a:bodyPr wrap="square" rtlCol="0">
            <a:spAutoFit/>
          </a:bodyPr>
          <a:lstStyle/>
          <a:p>
            <a:pPr defTabSz="914400"/>
            <a:r>
              <a:rPr lang="en-US" sz="3600" kern="3000" spc="30" dirty="0">
                <a:solidFill>
                  <a:srgbClr val="1F497D">
                    <a:lumMod val="20000"/>
                    <a:lumOff val="80000"/>
                  </a:srgbClr>
                </a:solidFill>
                <a:latin typeface="Rockwell" pitchFamily="18" charset="0"/>
              </a:rPr>
              <a:t>Feedback Please!</a:t>
            </a:r>
          </a:p>
        </p:txBody>
      </p:sp>
      <p:cxnSp>
        <p:nvCxnSpPr>
          <p:cNvPr id="27" name="Straight Connector 26"/>
          <p:cNvCxnSpPr/>
          <p:nvPr/>
        </p:nvCxnSpPr>
        <p:spPr>
          <a:xfrm>
            <a:off x="3254030" y="6270971"/>
            <a:ext cx="0" cy="499265"/>
          </a:xfrm>
          <a:prstGeom prst="line">
            <a:avLst/>
          </a:prstGeom>
          <a:ln w="31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09856" y="1864959"/>
            <a:ext cx="5184675" cy="3970318"/>
          </a:xfrm>
          <a:prstGeom prst="rect">
            <a:avLst/>
          </a:prstGeom>
          <a:noFill/>
        </p:spPr>
        <p:txBody>
          <a:bodyPr wrap="square" rtlCol="0">
            <a:spAutoFit/>
          </a:bodyPr>
          <a:lstStyle/>
          <a:p>
            <a:pPr defTabSz="914400"/>
            <a:r>
              <a:rPr lang="en-US" sz="2400" dirty="0">
                <a:solidFill>
                  <a:prstClr val="black"/>
                </a:solidFill>
                <a:latin typeface="Calibri"/>
              </a:rPr>
              <a:t>Session Surveys via Event App</a:t>
            </a:r>
          </a:p>
          <a:p>
            <a:pPr lvl="1" defTabSz="914400"/>
            <a:r>
              <a:rPr lang="en-US" sz="2400" dirty="0">
                <a:solidFill>
                  <a:prstClr val="black"/>
                </a:solidFill>
                <a:latin typeface="Calibri"/>
              </a:rPr>
              <a:t>Select “Schedule” -&gt; Select Session               -&gt; Scroll to “Session Survey”</a:t>
            </a:r>
          </a:p>
          <a:p>
            <a:pPr defTabSz="914400"/>
            <a:endParaRPr lang="en-US" sz="2400" dirty="0">
              <a:solidFill>
                <a:prstClr val="black"/>
              </a:solidFill>
              <a:latin typeface="Calibri"/>
            </a:endParaRPr>
          </a:p>
          <a:p>
            <a:pPr defTabSz="914400"/>
            <a:r>
              <a:rPr lang="en-US" sz="2400" dirty="0">
                <a:solidFill>
                  <a:prstClr val="black"/>
                </a:solidFill>
                <a:latin typeface="Calibri"/>
              </a:rPr>
              <a:t>Download the App:</a:t>
            </a:r>
          </a:p>
          <a:p>
            <a:pPr lvl="1" defTabSz="914400"/>
            <a:r>
              <a:rPr lang="en-US" sz="2400" dirty="0">
                <a:solidFill>
                  <a:prstClr val="black"/>
                </a:solidFill>
                <a:latin typeface="Calibri"/>
              </a:rPr>
              <a:t>Event URL </a:t>
            </a:r>
            <a:r>
              <a:rPr lang="en-US" sz="2400" dirty="0">
                <a:solidFill>
                  <a:prstClr val="black"/>
                </a:solidFill>
                <a:latin typeface="Calibri"/>
                <a:hlinkClick r:id="rId2"/>
              </a:rPr>
              <a:t>https://crowd.cc/spfdc17</a:t>
            </a:r>
            <a:r>
              <a:rPr lang="en-US" sz="2400" dirty="0">
                <a:solidFill>
                  <a:prstClr val="black"/>
                </a:solidFill>
                <a:latin typeface="Calibri"/>
              </a:rPr>
              <a:t> </a:t>
            </a:r>
          </a:p>
          <a:p>
            <a:pPr lvl="1" defTabSz="914400"/>
            <a:r>
              <a:rPr lang="en-US" sz="2400" dirty="0">
                <a:solidFill>
                  <a:prstClr val="black"/>
                </a:solidFill>
                <a:latin typeface="Calibri"/>
              </a:rPr>
              <a:t>Your App URL </a:t>
            </a:r>
            <a:r>
              <a:rPr lang="en-US" sz="2400" dirty="0">
                <a:solidFill>
                  <a:prstClr val="black"/>
                </a:solidFill>
                <a:latin typeface="Calibri"/>
                <a:hlinkClick r:id="rId3"/>
              </a:rPr>
              <a:t>https://crowd.cc/s/zN7K</a:t>
            </a:r>
            <a:r>
              <a:rPr lang="en-US" sz="2400" dirty="0">
                <a:solidFill>
                  <a:prstClr val="black"/>
                </a:solidFill>
                <a:latin typeface="Calibri"/>
              </a:rPr>
              <a:t>  </a:t>
            </a:r>
          </a:p>
          <a:p>
            <a:pPr lvl="1" defTabSz="914400"/>
            <a:r>
              <a:rPr lang="en-US" sz="2400" dirty="0">
                <a:solidFill>
                  <a:prstClr val="black"/>
                </a:solidFill>
                <a:latin typeface="Calibri"/>
              </a:rPr>
              <a:t>Or search for “SharePoint Fest” in                           App Store</a:t>
            </a:r>
          </a:p>
          <a:p>
            <a:pPr defTabSz="914400"/>
            <a:endParaRPr lang="en-US" sz="1200" kern="3000" spc="30" dirty="0">
              <a:solidFill>
                <a:prstClr val="black">
                  <a:lumMod val="75000"/>
                  <a:lumOff val="25000"/>
                </a:prstClr>
              </a:solidFill>
              <a:latin typeface="Calibri"/>
            </a:endParaRPr>
          </a:p>
        </p:txBody>
      </p:sp>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758" y="6292556"/>
            <a:ext cx="460860" cy="507495"/>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295" y="143172"/>
            <a:ext cx="460860" cy="507495"/>
          </a:xfrm>
          <a:prstGeom prst="rect">
            <a:avLst/>
          </a:prstGeom>
        </p:spPr>
      </p:pic>
      <p:sp>
        <p:nvSpPr>
          <p:cNvPr id="34" name="TextBox 33"/>
          <p:cNvSpPr txBox="1"/>
          <p:nvPr/>
        </p:nvSpPr>
        <p:spPr>
          <a:xfrm>
            <a:off x="4252560" y="202980"/>
            <a:ext cx="4608600" cy="369332"/>
          </a:xfrm>
          <a:prstGeom prst="rect">
            <a:avLst/>
          </a:prstGeom>
          <a:noFill/>
        </p:spPr>
        <p:txBody>
          <a:bodyPr wrap="square" rtlCol="0">
            <a:spAutoFit/>
          </a:bodyPr>
          <a:lstStyle/>
          <a:p>
            <a:pPr defTabSz="914400"/>
            <a:r>
              <a:rPr lang="en-US" i="1" kern="3000" spc="30" dirty="0">
                <a:solidFill>
                  <a:prstClr val="black">
                    <a:lumMod val="75000"/>
                    <a:lumOff val="25000"/>
                  </a:prstClr>
                </a:solidFill>
                <a:latin typeface="Cambria" pitchFamily="18" charset="0"/>
              </a:rPr>
              <a:t>Learn from the Top SharePoint Experts</a:t>
            </a:r>
          </a:p>
        </p:txBody>
      </p:sp>
      <p:sp>
        <p:nvSpPr>
          <p:cNvPr id="35" name="TextBox 34"/>
          <p:cNvSpPr txBox="1"/>
          <p:nvPr/>
        </p:nvSpPr>
        <p:spPr>
          <a:xfrm>
            <a:off x="1488070" y="6249161"/>
            <a:ext cx="1854995" cy="369332"/>
          </a:xfrm>
          <a:prstGeom prst="rect">
            <a:avLst/>
          </a:prstGeom>
          <a:noFill/>
          <a:effectLst>
            <a:outerShdw blurRad="50800" dist="38100" dir="5400000" algn="t" rotWithShape="0">
              <a:prstClr val="black">
                <a:alpha val="40000"/>
              </a:prstClr>
            </a:outerShdw>
          </a:effectLst>
        </p:spPr>
        <p:txBody>
          <a:bodyPr wrap="none" rtlCol="0">
            <a:spAutoFit/>
          </a:bodyPr>
          <a:lstStyle/>
          <a:p>
            <a:pPr defTabSz="914400"/>
            <a:r>
              <a:rPr lang="en-US" kern="3000" spc="30" dirty="0">
                <a:solidFill>
                  <a:prstClr val="white">
                    <a:lumMod val="95000"/>
                  </a:prstClr>
                </a:solidFill>
                <a:latin typeface="Myriad Pro Light" panose="020B0603030403020204" pitchFamily="34" charset="0"/>
              </a:rPr>
              <a:t>SharePoint Fest</a:t>
            </a:r>
          </a:p>
        </p:txBody>
      </p:sp>
      <p:sp>
        <p:nvSpPr>
          <p:cNvPr id="36" name="TextBox 35"/>
          <p:cNvSpPr txBox="1"/>
          <p:nvPr/>
        </p:nvSpPr>
        <p:spPr>
          <a:xfrm>
            <a:off x="1977353" y="6499638"/>
            <a:ext cx="841577" cy="307777"/>
          </a:xfrm>
          <a:prstGeom prst="rect">
            <a:avLst/>
          </a:prstGeom>
          <a:noFill/>
          <a:effectLst>
            <a:outerShdw blurRad="50800" dist="38100" dir="5400000" algn="t" rotWithShape="0">
              <a:prstClr val="black">
                <a:alpha val="40000"/>
              </a:prstClr>
            </a:outerShdw>
          </a:effectLst>
        </p:spPr>
        <p:txBody>
          <a:bodyPr wrap="none" rtlCol="0">
            <a:spAutoFit/>
          </a:bodyPr>
          <a:lstStyle/>
          <a:p>
            <a:pPr defTabSz="914400"/>
            <a:r>
              <a:rPr lang="en-US" sz="1400" i="1" kern="3000" spc="30" dirty="0">
                <a:solidFill>
                  <a:prstClr val="white">
                    <a:lumMod val="95000"/>
                  </a:prstClr>
                </a:solidFill>
                <a:latin typeface="Cambria" pitchFamily="18" charset="0"/>
              </a:rPr>
              <a:t>DC 2017</a:t>
            </a:r>
          </a:p>
        </p:txBody>
      </p:sp>
      <p:sp>
        <p:nvSpPr>
          <p:cNvPr id="37" name="Footer Placeholder 15"/>
          <p:cNvSpPr>
            <a:spLocks noGrp="1"/>
          </p:cNvSpPr>
          <p:nvPr>
            <p:ph type="ftr" sz="quarter" idx="11"/>
          </p:nvPr>
        </p:nvSpPr>
        <p:spPr>
          <a:xfrm>
            <a:off x="3352166" y="6379134"/>
            <a:ext cx="2052544" cy="286926"/>
          </a:xfrm>
        </p:spPr>
        <p:txBody>
          <a:bodyPr anchor="t"/>
          <a:lstStyle/>
          <a:p>
            <a:pPr algn="l" defTabSz="914400"/>
            <a:r>
              <a:rPr lang="en-US" sz="1000" kern="3000" spc="30" dirty="0">
                <a:solidFill>
                  <a:prstClr val="white"/>
                </a:solidFill>
                <a:effectLst>
                  <a:outerShdw blurRad="50800" dist="38100" dir="5400000" algn="t" rotWithShape="0">
                    <a:prstClr val="black">
                      <a:alpha val="40000"/>
                    </a:prstClr>
                  </a:outerShdw>
                </a:effectLst>
                <a:latin typeface="Calibri"/>
              </a:rPr>
              <a:t>WWW.SHAREPOINTFEST.COM  </a:t>
            </a:r>
            <a:endParaRPr lang="en-US" sz="1000" dirty="0">
              <a:solidFill>
                <a:prstClr val="black">
                  <a:tint val="75000"/>
                </a:prstClr>
              </a:solidFill>
              <a:effectLst>
                <a:outerShdw blurRad="50800" dist="38100" dir="5400000" algn="t" rotWithShape="0">
                  <a:prstClr val="black">
                    <a:alpha val="40000"/>
                  </a:prstClr>
                </a:outerShdw>
              </a:effectLst>
              <a:latin typeface="Calibri"/>
            </a:endParaRPr>
          </a:p>
        </p:txBody>
      </p:sp>
      <p:grpSp>
        <p:nvGrpSpPr>
          <p:cNvPr id="6" name="Group 5"/>
          <p:cNvGrpSpPr/>
          <p:nvPr/>
        </p:nvGrpSpPr>
        <p:grpSpPr>
          <a:xfrm>
            <a:off x="7701148" y="1776665"/>
            <a:ext cx="2199274" cy="4285648"/>
            <a:chOff x="6177148" y="1776665"/>
            <a:chExt cx="2199274" cy="4285648"/>
          </a:xfrm>
        </p:grpSpPr>
        <p:pic>
          <p:nvPicPr>
            <p:cNvPr id="18" name="Picture 17"/>
            <p:cNvPicPr>
              <a:picLocks noChangeAspect="1"/>
            </p:cNvPicPr>
            <p:nvPr/>
          </p:nvPicPr>
          <p:blipFill>
            <a:blip r:embed="rId5"/>
            <a:stretch>
              <a:fillRect/>
            </a:stretch>
          </p:blipFill>
          <p:spPr>
            <a:xfrm>
              <a:off x="6177148" y="1776665"/>
              <a:ext cx="2199274" cy="4285648"/>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854" t="1790" b="2432"/>
            <a:stretch/>
          </p:blipFill>
          <p:spPr>
            <a:xfrm>
              <a:off x="6377035" y="2315255"/>
              <a:ext cx="1774825" cy="3110805"/>
            </a:xfrm>
            <a:prstGeom prst="rect">
              <a:avLst/>
            </a:prstGeom>
          </p:spPr>
        </p:pic>
      </p:grpSp>
    </p:spTree>
    <p:extLst>
      <p:ext uri="{BB962C8B-B14F-4D97-AF65-F5344CB8AC3E}">
        <p14:creationId xmlns:p14="http://schemas.microsoft.com/office/powerpoint/2010/main" val="208642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Agenda</a:t>
            </a:r>
          </a:p>
        </p:txBody>
      </p:sp>
      <p:sp>
        <p:nvSpPr>
          <p:cNvPr id="3" name="Content Placeholder 2"/>
          <p:cNvSpPr>
            <a:spLocks noGrp="1"/>
          </p:cNvSpPr>
          <p:nvPr>
            <p:ph idx="1"/>
          </p:nvPr>
        </p:nvSpPr>
        <p:spPr>
          <a:xfrm>
            <a:off x="581193" y="2180497"/>
            <a:ext cx="11029617" cy="4343133"/>
          </a:xfrm>
        </p:spPr>
        <p:txBody>
          <a:bodyPr>
            <a:normAutofit lnSpcReduction="10000"/>
          </a:bodyPr>
          <a:lstStyle/>
          <a:p>
            <a:r>
              <a:rPr lang="en-US" dirty="0"/>
              <a:t>What is Data Loss Prevention (DLP)?</a:t>
            </a:r>
          </a:p>
          <a:p>
            <a:r>
              <a:rPr lang="en-US" dirty="0"/>
              <a:t>Compliance Center and eDiscovery Center</a:t>
            </a:r>
          </a:p>
          <a:p>
            <a:r>
              <a:rPr lang="en-US" dirty="0"/>
              <a:t>How Does it Work?</a:t>
            </a:r>
          </a:p>
          <a:p>
            <a:pPr lvl="1"/>
            <a:r>
              <a:rPr lang="en-US" dirty="0"/>
              <a:t>DLP Queries &amp; Policies</a:t>
            </a:r>
          </a:p>
          <a:p>
            <a:pPr lvl="1"/>
            <a:r>
              <a:rPr lang="en-US" dirty="0"/>
              <a:t>DLP Templates</a:t>
            </a:r>
          </a:p>
          <a:p>
            <a:pPr lvl="1"/>
            <a:r>
              <a:rPr lang="en-US" dirty="0"/>
              <a:t>Actions</a:t>
            </a:r>
          </a:p>
          <a:p>
            <a:r>
              <a:rPr lang="en-US" dirty="0"/>
              <a:t>Can I create custom DLP Templates, Queries, and Policies?</a:t>
            </a:r>
          </a:p>
          <a:p>
            <a:r>
              <a:rPr lang="en-US" dirty="0"/>
              <a:t>Office 365 vs. SharePoint 2016</a:t>
            </a:r>
          </a:p>
          <a:p>
            <a:endParaRPr lang="en-US" dirty="0"/>
          </a:p>
        </p:txBody>
      </p:sp>
    </p:spTree>
    <p:extLst>
      <p:ext uri="{BB962C8B-B14F-4D97-AF65-F5344CB8AC3E}">
        <p14:creationId xmlns:p14="http://schemas.microsoft.com/office/powerpoint/2010/main" val="13864600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1987"/>
          <p:cNvSpPr>
            <a:spLocks noGrp="1" noChangeArrowheads="1"/>
          </p:cNvSpPr>
          <p:nvPr>
            <p:ph type="title"/>
          </p:nvPr>
        </p:nvSpPr>
        <p:spPr>
          <a:xfrm>
            <a:off x="2929721" y="1010395"/>
            <a:ext cx="6121855" cy="1152777"/>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defTabSz="914400"/>
            <a:r>
              <a:rPr lang="en-US" sz="54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Questions?</a:t>
            </a:r>
          </a:p>
        </p:txBody>
      </p:sp>
      <p:sp>
        <p:nvSpPr>
          <p:cNvPr id="2" name="Subtitle 1"/>
          <p:cNvSpPr>
            <a:spLocks noGrp="1"/>
          </p:cNvSpPr>
          <p:nvPr>
            <p:ph type="body" idx="1"/>
          </p:nvPr>
        </p:nvSpPr>
        <p:spPr>
          <a:xfrm>
            <a:off x="4274024" y="2313296"/>
            <a:ext cx="3433246" cy="2265528"/>
          </a:xfrm>
        </p:spPr>
        <p:txBody>
          <a:bodyPr>
            <a:normAutofit/>
          </a:bodyPr>
          <a:lstStyle/>
          <a:p>
            <a:r>
              <a:rPr lang="en-US" dirty="0">
                <a:solidFill>
                  <a:schemeClr val="accent5">
                    <a:lumMod val="60000"/>
                    <a:lumOff val="40000"/>
                  </a:schemeClr>
                </a:solidFill>
              </a:rPr>
              <a:t>Contact Information</a:t>
            </a:r>
          </a:p>
          <a:p>
            <a:pPr lvl="1" algn="r"/>
            <a:r>
              <a:rPr lang="en-US" dirty="0">
                <a:solidFill>
                  <a:schemeClr val="bg2">
                    <a:lumMod val="50000"/>
                  </a:schemeClr>
                </a:solidFill>
              </a:rPr>
              <a:t>Email: Paul.Stork@bluechip-llc.com</a:t>
            </a:r>
          </a:p>
          <a:p>
            <a:pPr lvl="1" algn="r"/>
            <a:r>
              <a:rPr lang="en-US" dirty="0">
                <a:solidFill>
                  <a:schemeClr val="bg2">
                    <a:lumMod val="50000"/>
                  </a:schemeClr>
                </a:solidFill>
              </a:rPr>
              <a:t>Blog: http://dontPaPanic.com/blog</a:t>
            </a:r>
          </a:p>
          <a:p>
            <a:pPr lvl="1" algn="r"/>
            <a:r>
              <a:rPr lang="en-US" dirty="0">
                <a:solidFill>
                  <a:schemeClr val="bg2">
                    <a:lumMod val="50000"/>
                  </a:schemeClr>
                </a:solidFill>
              </a:rPr>
              <a:t>Twitter: @</a:t>
            </a:r>
            <a:r>
              <a:rPr lang="en-US" dirty="0" err="1">
                <a:solidFill>
                  <a:schemeClr val="bg2">
                    <a:lumMod val="50000"/>
                  </a:schemeClr>
                </a:solidFill>
              </a:rPr>
              <a:t>PStork</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3616511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Loss prevention?</a:t>
            </a:r>
          </a:p>
        </p:txBody>
      </p:sp>
      <p:sp>
        <p:nvSpPr>
          <p:cNvPr id="3" name="Slide Number Placeholder 2"/>
          <p:cNvSpPr>
            <a:spLocks noGrp="1"/>
          </p:cNvSpPr>
          <p:nvPr>
            <p:ph type="sldNum" sz="quarter" idx="4"/>
          </p:nvPr>
        </p:nvSpPr>
        <p:spPr/>
        <p:txBody>
          <a:bodyPr/>
          <a:lstStyle/>
          <a:p>
            <a:fld id="{4632F701-51E0-4603-A320-C3595F47AFC6}" type="slidenum">
              <a:rPr lang="en-US" smtClean="0"/>
              <a:pPr/>
              <a:t>4</a:t>
            </a:fld>
            <a:endParaRPr lang="en-US"/>
          </a:p>
        </p:txBody>
      </p:sp>
      <p:sp>
        <p:nvSpPr>
          <p:cNvPr id="4" name="Content Placeholder 3"/>
          <p:cNvSpPr>
            <a:spLocks noGrp="1"/>
          </p:cNvSpPr>
          <p:nvPr>
            <p:ph idx="1"/>
          </p:nvPr>
        </p:nvSpPr>
        <p:spPr>
          <a:xfrm>
            <a:off x="581194" y="2180497"/>
            <a:ext cx="8427794" cy="4171208"/>
          </a:xfrm>
        </p:spPr>
        <p:txBody>
          <a:bodyPr>
            <a:normAutofit/>
          </a:bodyPr>
          <a:lstStyle/>
          <a:p>
            <a:r>
              <a:rPr lang="en-US" b="1" dirty="0"/>
              <a:t>Data Loss Prevention (DLP)</a:t>
            </a:r>
            <a:r>
              <a:rPr lang="en-US" dirty="0"/>
              <a:t> - a strategy for controlling dissemination of sensitive</a:t>
            </a:r>
          </a:p>
          <a:p>
            <a:r>
              <a:rPr lang="en-US" dirty="0"/>
              <a:t>Data Loss Prevention Types</a:t>
            </a:r>
          </a:p>
          <a:p>
            <a:pPr lvl="1"/>
            <a:r>
              <a:rPr lang="en-US" dirty="0"/>
              <a:t>In Use</a:t>
            </a:r>
          </a:p>
          <a:p>
            <a:pPr lvl="1"/>
            <a:r>
              <a:rPr lang="en-US" dirty="0"/>
              <a:t>In Motion</a:t>
            </a:r>
          </a:p>
          <a:p>
            <a:pPr lvl="2"/>
            <a:r>
              <a:rPr lang="en-US" dirty="0"/>
              <a:t>Exchange </a:t>
            </a:r>
            <a:endParaRPr lang="en-US" dirty="0" smtClean="0"/>
          </a:p>
          <a:p>
            <a:pPr lvl="1"/>
            <a:r>
              <a:rPr lang="en-US" dirty="0" smtClean="0"/>
              <a:t>At </a:t>
            </a:r>
            <a:r>
              <a:rPr lang="en-US" dirty="0"/>
              <a:t>Rest</a:t>
            </a:r>
          </a:p>
          <a:p>
            <a:pPr lvl="2"/>
            <a:r>
              <a:rPr lang="en-US" dirty="0"/>
              <a:t>SharePoint On-Premises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558" y="2073637"/>
            <a:ext cx="2381250" cy="1409700"/>
          </a:xfrm>
          <a:prstGeom prst="rect">
            <a:avLst/>
          </a:prstGeom>
        </p:spPr>
      </p:pic>
    </p:spTree>
    <p:extLst>
      <p:ext uri="{BB962C8B-B14F-4D97-AF65-F5344CB8AC3E}">
        <p14:creationId xmlns:p14="http://schemas.microsoft.com/office/powerpoint/2010/main" val="3690166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Foundation Concepts</a:t>
            </a:r>
          </a:p>
        </p:txBody>
      </p:sp>
      <p:sp>
        <p:nvSpPr>
          <p:cNvPr id="3" name="Slide Number Placeholder 2"/>
          <p:cNvSpPr>
            <a:spLocks noGrp="1"/>
          </p:cNvSpPr>
          <p:nvPr>
            <p:ph type="sldNum" sz="quarter" idx="4"/>
          </p:nvPr>
        </p:nvSpPr>
        <p:spPr/>
        <p:txBody>
          <a:bodyPr/>
          <a:lstStyle/>
          <a:p>
            <a:fld id="{4632F701-51E0-4603-A320-C3595F47AFC6}" type="slidenum">
              <a:rPr lang="en-US" smtClean="0"/>
              <a:pPr/>
              <a:t>5</a:t>
            </a:fld>
            <a:endParaRPr lang="en-US"/>
          </a:p>
        </p:txBody>
      </p:sp>
      <p:sp>
        <p:nvSpPr>
          <p:cNvPr id="4" name="Content Placeholder 3"/>
          <p:cNvSpPr>
            <a:spLocks noGrp="1"/>
          </p:cNvSpPr>
          <p:nvPr>
            <p:ph idx="1"/>
          </p:nvPr>
        </p:nvSpPr>
        <p:spPr>
          <a:xfrm>
            <a:off x="581194" y="2180497"/>
            <a:ext cx="7960464" cy="3806646"/>
          </a:xfrm>
        </p:spPr>
        <p:txBody>
          <a:bodyPr>
            <a:normAutofit/>
          </a:bodyPr>
          <a:lstStyle/>
          <a:p>
            <a:pPr lvl="1"/>
            <a:r>
              <a:rPr lang="en-US" sz="2800" b="1" dirty="0"/>
              <a:t>DLP in Exchange since 2013</a:t>
            </a:r>
          </a:p>
          <a:p>
            <a:pPr lvl="1"/>
            <a:r>
              <a:rPr lang="en-US" sz="2800" dirty="0"/>
              <a:t>Recently added to </a:t>
            </a:r>
            <a:r>
              <a:rPr lang="en-US" sz="2800" b="1" dirty="0"/>
              <a:t>SharePoint 2016 &amp; SharePoint Online</a:t>
            </a:r>
          </a:p>
          <a:p>
            <a:pPr lvl="1"/>
            <a:r>
              <a:rPr lang="en-US" sz="2800" b="1" dirty="0"/>
              <a:t>Personally identifiable information (PII) </a:t>
            </a:r>
            <a:r>
              <a:rPr lang="en-US" sz="2800" dirty="0"/>
              <a:t>= </a:t>
            </a:r>
            <a:r>
              <a:rPr lang="en-US" sz="2800" i="1" dirty="0"/>
              <a:t>Sensitive Information</a:t>
            </a:r>
          </a:p>
          <a:p>
            <a:pPr lvl="1"/>
            <a:r>
              <a:rPr lang="en-US" sz="2800" dirty="0"/>
              <a:t>Not a replacement for </a:t>
            </a:r>
            <a:r>
              <a:rPr lang="en-US" sz="2800" b="1" dirty="0"/>
              <a:t>Records Management</a:t>
            </a:r>
          </a:p>
          <a:p>
            <a:pPr lvl="1"/>
            <a:r>
              <a:rPr lang="en-US" sz="2800" dirty="0"/>
              <a:t>Identified during </a:t>
            </a:r>
            <a:r>
              <a:rPr lang="en-US" sz="2800" b="1" dirty="0"/>
              <a:t>Search Crawl </a:t>
            </a:r>
            <a:r>
              <a:rPr lang="en-US" sz="2800" dirty="0"/>
              <a:t>processing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9558" y="2073637"/>
            <a:ext cx="2381250" cy="1409700"/>
          </a:xfrm>
          <a:prstGeom prst="rect">
            <a:avLst/>
          </a:prstGeom>
        </p:spPr>
      </p:pic>
    </p:spTree>
    <p:extLst>
      <p:ext uri="{BB962C8B-B14F-4D97-AF65-F5344CB8AC3E}">
        <p14:creationId xmlns:p14="http://schemas.microsoft.com/office/powerpoint/2010/main" val="160928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Processing in SharePoint 2016</a:t>
            </a:r>
          </a:p>
        </p:txBody>
      </p:sp>
      <p:grpSp>
        <p:nvGrpSpPr>
          <p:cNvPr id="31" name="Group 30"/>
          <p:cNvGrpSpPr/>
          <p:nvPr/>
        </p:nvGrpSpPr>
        <p:grpSpPr>
          <a:xfrm>
            <a:off x="398593" y="2663173"/>
            <a:ext cx="1093537" cy="1770603"/>
            <a:chOff x="398593" y="2801056"/>
            <a:chExt cx="1093537" cy="1770603"/>
          </a:xfrm>
        </p:grpSpPr>
        <p:pic>
          <p:nvPicPr>
            <p:cNvPr id="6150"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3" y="2801056"/>
              <a:ext cx="1049980" cy="10499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777" y="3925328"/>
              <a:ext cx="1014353" cy="646331"/>
            </a:xfrm>
            <a:prstGeom prst="rect">
              <a:avLst/>
            </a:prstGeom>
            <a:noFill/>
          </p:spPr>
          <p:txBody>
            <a:bodyPr wrap="square" rtlCol="0">
              <a:spAutoFit/>
            </a:bodyPr>
            <a:lstStyle/>
            <a:p>
              <a:r>
                <a:rPr lang="en-US" dirty="0"/>
                <a:t>Content </a:t>
              </a:r>
            </a:p>
            <a:p>
              <a:r>
                <a:rPr lang="en-US" dirty="0"/>
                <a:t>Sources</a:t>
              </a:r>
            </a:p>
          </p:txBody>
        </p:sp>
      </p:grpSp>
      <p:grpSp>
        <p:nvGrpSpPr>
          <p:cNvPr id="37" name="Group 36"/>
          <p:cNvGrpSpPr/>
          <p:nvPr/>
        </p:nvGrpSpPr>
        <p:grpSpPr>
          <a:xfrm>
            <a:off x="10342458" y="2639996"/>
            <a:ext cx="1238239" cy="1681370"/>
            <a:chOff x="10056967" y="2777879"/>
            <a:chExt cx="1238239" cy="1681370"/>
          </a:xfrm>
        </p:grpSpPr>
        <p:pic>
          <p:nvPicPr>
            <p:cNvPr id="6172" name="Picture 28" descr="Man Re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967" y="2777879"/>
              <a:ext cx="1238239" cy="12382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0354525" y="4089917"/>
              <a:ext cx="643125" cy="369332"/>
            </a:xfrm>
            <a:prstGeom prst="rect">
              <a:avLst/>
            </a:prstGeom>
          </p:spPr>
          <p:txBody>
            <a:bodyPr wrap="none">
              <a:spAutoFit/>
            </a:bodyPr>
            <a:lstStyle/>
            <a:p>
              <a:r>
                <a:rPr lang="en-US" dirty="0"/>
                <a:t>User</a:t>
              </a:r>
            </a:p>
          </p:txBody>
        </p:sp>
      </p:grpSp>
      <p:grpSp>
        <p:nvGrpSpPr>
          <p:cNvPr id="38" name="Group 37"/>
          <p:cNvGrpSpPr/>
          <p:nvPr/>
        </p:nvGrpSpPr>
        <p:grpSpPr>
          <a:xfrm>
            <a:off x="1565031" y="2388176"/>
            <a:ext cx="1821061" cy="1907101"/>
            <a:chOff x="1565031" y="2526059"/>
            <a:chExt cx="1821061" cy="1907101"/>
          </a:xfrm>
        </p:grpSpPr>
        <p:grpSp>
          <p:nvGrpSpPr>
            <p:cNvPr id="32" name="Group 31"/>
            <p:cNvGrpSpPr/>
            <p:nvPr/>
          </p:nvGrpSpPr>
          <p:grpSpPr>
            <a:xfrm>
              <a:off x="1960733" y="2526059"/>
              <a:ext cx="1425359" cy="1907101"/>
              <a:chOff x="1960733" y="2526059"/>
              <a:chExt cx="1425359" cy="1907101"/>
            </a:xfrm>
          </p:grpSpPr>
          <p:pic>
            <p:nvPicPr>
              <p:cNvPr id="6156"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3" y="2526059"/>
                <a:ext cx="1425359" cy="14253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7845" y="4063828"/>
                <a:ext cx="1307592" cy="369332"/>
              </a:xfrm>
              <a:prstGeom prst="rect">
                <a:avLst/>
              </a:prstGeom>
              <a:noFill/>
            </p:spPr>
            <p:txBody>
              <a:bodyPr wrap="square" rtlCol="0">
                <a:spAutoFit/>
              </a:bodyPr>
              <a:lstStyle/>
              <a:p>
                <a:r>
                  <a:rPr lang="en-US" dirty="0"/>
                  <a:t>Crawler</a:t>
                </a:r>
              </a:p>
            </p:txBody>
          </p:sp>
        </p:grpSp>
        <p:cxnSp>
          <p:nvCxnSpPr>
            <p:cNvPr id="21" name="Straight Arrow Connector 20"/>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3502550" y="2663173"/>
            <a:ext cx="2343293" cy="1658193"/>
            <a:chOff x="3502550" y="2801056"/>
            <a:chExt cx="2343293" cy="1658193"/>
          </a:xfrm>
        </p:grpSpPr>
        <p:grpSp>
          <p:nvGrpSpPr>
            <p:cNvPr id="33" name="Group 32"/>
            <p:cNvGrpSpPr/>
            <p:nvPr/>
          </p:nvGrpSpPr>
          <p:grpSpPr>
            <a:xfrm>
              <a:off x="3634357" y="2801056"/>
              <a:ext cx="2211486" cy="1658193"/>
              <a:chOff x="3634357" y="2801056"/>
              <a:chExt cx="2211486" cy="1658193"/>
            </a:xfrm>
          </p:grpSpPr>
          <p:pic>
            <p:nvPicPr>
              <p:cNvPr id="6160"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2" y="2801056"/>
                <a:ext cx="1683696" cy="12627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4357" y="4089917"/>
                <a:ext cx="2211486" cy="369332"/>
              </a:xfrm>
              <a:prstGeom prst="rect">
                <a:avLst/>
              </a:prstGeom>
              <a:noFill/>
            </p:spPr>
            <p:txBody>
              <a:bodyPr wrap="square" rtlCol="0">
                <a:spAutoFit/>
              </a:bodyPr>
              <a:lstStyle/>
              <a:p>
                <a:r>
                  <a:rPr lang="en-US" dirty="0"/>
                  <a:t>Content Processing</a:t>
                </a:r>
              </a:p>
            </p:txBody>
          </p:sp>
        </p:grpSp>
        <p:cxnSp>
          <p:nvCxnSpPr>
            <p:cNvPr id="39" name="Straight Arrow Connector 38"/>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647992" y="2687705"/>
            <a:ext cx="1769116" cy="1633661"/>
            <a:chOff x="5647992" y="2825588"/>
            <a:chExt cx="1769116" cy="1633661"/>
          </a:xfrm>
        </p:grpSpPr>
        <p:grpSp>
          <p:nvGrpSpPr>
            <p:cNvPr id="35" name="Group 34"/>
            <p:cNvGrpSpPr/>
            <p:nvPr/>
          </p:nvGrpSpPr>
          <p:grpSpPr>
            <a:xfrm>
              <a:off x="6287906" y="2825588"/>
              <a:ext cx="1129202" cy="1633661"/>
              <a:chOff x="6287906" y="2825588"/>
              <a:chExt cx="1129202" cy="1633661"/>
            </a:xfrm>
          </p:grpSpPr>
          <p:pic>
            <p:nvPicPr>
              <p:cNvPr id="6162" name="Picture 18" descr="Image result for yellow phoneboo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6" y="2825588"/>
                <a:ext cx="1129202" cy="11292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70505" y="4089917"/>
                <a:ext cx="745717" cy="369332"/>
              </a:xfrm>
              <a:prstGeom prst="rect">
                <a:avLst/>
              </a:prstGeom>
            </p:spPr>
            <p:txBody>
              <a:bodyPr wrap="none">
                <a:spAutoFit/>
              </a:bodyPr>
              <a:lstStyle/>
              <a:p>
                <a:r>
                  <a:rPr lang="en-US" dirty="0"/>
                  <a:t>Index</a:t>
                </a:r>
              </a:p>
            </p:txBody>
          </p:sp>
        </p:grpSp>
        <p:cxnSp>
          <p:nvCxnSpPr>
            <p:cNvPr id="40" name="Straight Arrow Connector 39"/>
            <p:cNvCxnSpPr/>
            <p:nvPr/>
          </p:nvCxnSpPr>
          <p:spPr>
            <a:xfrm>
              <a:off x="5647992"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2460811" y="4183483"/>
            <a:ext cx="6203575" cy="2188008"/>
            <a:chOff x="2460811" y="4321366"/>
            <a:chExt cx="6203575" cy="2188008"/>
          </a:xfrm>
        </p:grpSpPr>
        <p:grpSp>
          <p:nvGrpSpPr>
            <p:cNvPr id="44" name="Group 43"/>
            <p:cNvGrpSpPr/>
            <p:nvPr/>
          </p:nvGrpSpPr>
          <p:grpSpPr>
            <a:xfrm>
              <a:off x="2460811" y="4715288"/>
              <a:ext cx="2000477" cy="1794086"/>
              <a:chOff x="2460811" y="4715288"/>
              <a:chExt cx="2000477" cy="1794086"/>
            </a:xfrm>
          </p:grpSpPr>
          <p:pic>
            <p:nvPicPr>
              <p:cNvPr id="6176" name="Picture 32" descr="Image result for policy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6431" y="4715288"/>
                <a:ext cx="1549238" cy="154923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60811" y="6140042"/>
                <a:ext cx="2000477" cy="369332"/>
              </a:xfrm>
              <a:prstGeom prst="rect">
                <a:avLst/>
              </a:prstGeom>
              <a:noFill/>
            </p:spPr>
            <p:txBody>
              <a:bodyPr wrap="square" rtlCol="0">
                <a:spAutoFit/>
              </a:bodyPr>
              <a:lstStyle/>
              <a:p>
                <a:r>
                  <a:rPr lang="en-US" dirty="0"/>
                  <a:t>Policy Definitions</a:t>
                </a:r>
              </a:p>
            </p:txBody>
          </p:sp>
        </p:grpSp>
        <p:grpSp>
          <p:nvGrpSpPr>
            <p:cNvPr id="45" name="Group 44"/>
            <p:cNvGrpSpPr/>
            <p:nvPr/>
          </p:nvGrpSpPr>
          <p:grpSpPr>
            <a:xfrm>
              <a:off x="4185138" y="4321366"/>
              <a:ext cx="4479248" cy="2182130"/>
              <a:chOff x="4185138" y="4321366"/>
              <a:chExt cx="4479248" cy="2182130"/>
            </a:xfrm>
          </p:grpSpPr>
          <p:pic>
            <p:nvPicPr>
              <p:cNvPr id="6184" name="Picture 40" descr="gear rotating animated gif imag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172895" y="4952162"/>
                <a:ext cx="1341640" cy="12096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354718" y="6134164"/>
                <a:ext cx="3309668" cy="369332"/>
              </a:xfrm>
              <a:prstGeom prst="rect">
                <a:avLst/>
              </a:prstGeom>
              <a:noFill/>
            </p:spPr>
            <p:txBody>
              <a:bodyPr wrap="square" rtlCol="0">
                <a:spAutoFit/>
              </a:bodyPr>
              <a:lstStyle/>
              <a:p>
                <a:r>
                  <a:rPr lang="en-US" dirty="0"/>
                  <a:t>Unified Policy Processing Tasks</a:t>
                </a:r>
              </a:p>
            </p:txBody>
          </p:sp>
          <p:cxnSp>
            <p:nvCxnSpPr>
              <p:cNvPr id="41" name="Straight Arrow Connector 40"/>
              <p:cNvCxnSpPr/>
              <p:nvPr/>
            </p:nvCxnSpPr>
            <p:spPr>
              <a:xfrm>
                <a:off x="4185138" y="5372368"/>
                <a:ext cx="175846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3" idx="2"/>
              </p:cNvCxnSpPr>
              <p:nvPr/>
            </p:nvCxnSpPr>
            <p:spPr>
              <a:xfrm flipV="1">
                <a:off x="6843363" y="4321366"/>
                <a:ext cx="1" cy="39410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6" name="Group 55"/>
          <p:cNvGrpSpPr/>
          <p:nvPr/>
        </p:nvGrpSpPr>
        <p:grpSpPr>
          <a:xfrm>
            <a:off x="8041770" y="2427884"/>
            <a:ext cx="2384296" cy="1867392"/>
            <a:chOff x="8041770" y="2565767"/>
            <a:chExt cx="2384296" cy="1867392"/>
          </a:xfrm>
        </p:grpSpPr>
        <p:grpSp>
          <p:nvGrpSpPr>
            <p:cNvPr id="36" name="Group 35"/>
            <p:cNvGrpSpPr/>
            <p:nvPr/>
          </p:nvGrpSpPr>
          <p:grpSpPr>
            <a:xfrm>
              <a:off x="8041770" y="2565767"/>
              <a:ext cx="1733350" cy="1867392"/>
              <a:chOff x="8041770" y="2565767"/>
              <a:chExt cx="1733350" cy="1867392"/>
            </a:xfrm>
          </p:grpSpPr>
          <p:pic>
            <p:nvPicPr>
              <p:cNvPr id="6174" name="Picture 30" descr="Related 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41770" y="2565767"/>
                <a:ext cx="1733350" cy="1733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509938" y="4063827"/>
                <a:ext cx="797013" cy="369332"/>
              </a:xfrm>
              <a:prstGeom prst="rect">
                <a:avLst/>
              </a:prstGeom>
            </p:spPr>
            <p:txBody>
              <a:bodyPr wrap="none">
                <a:spAutoFit/>
              </a:bodyPr>
              <a:lstStyle/>
              <a:p>
                <a:r>
                  <a:rPr lang="en-US" dirty="0"/>
                  <a:t>Query</a:t>
                </a:r>
              </a:p>
            </p:txBody>
          </p:sp>
        </p:grpSp>
        <p:cxnSp>
          <p:nvCxnSpPr>
            <p:cNvPr id="48" name="Straight Arrow Connector 47"/>
            <p:cNvCxnSpPr/>
            <p:nvPr/>
          </p:nvCxnSpPr>
          <p:spPr>
            <a:xfrm flipH="1" flipV="1">
              <a:off x="9716676" y="3229946"/>
              <a:ext cx="709390" cy="87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a:xfrm flipH="1" flipV="1">
            <a:off x="7604622" y="3092063"/>
            <a:ext cx="571500" cy="879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604622" y="3575561"/>
            <a:ext cx="759647" cy="453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9722682" y="3580100"/>
            <a:ext cx="703384"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98593" y="2639996"/>
            <a:ext cx="1093537" cy="1770603"/>
            <a:chOff x="398593" y="2801056"/>
            <a:chExt cx="1093537" cy="1770603"/>
          </a:xfrm>
        </p:grpSpPr>
        <p:pic>
          <p:nvPicPr>
            <p:cNvPr id="49" name="Picture 6" descr="Image result for database sharepoint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93" y="2801056"/>
              <a:ext cx="1049980" cy="104998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477777" y="3925328"/>
              <a:ext cx="1014353" cy="646331"/>
            </a:xfrm>
            <a:prstGeom prst="rect">
              <a:avLst/>
            </a:prstGeom>
            <a:noFill/>
          </p:spPr>
          <p:txBody>
            <a:bodyPr wrap="square" rtlCol="0">
              <a:spAutoFit/>
            </a:bodyPr>
            <a:lstStyle/>
            <a:p>
              <a:r>
                <a:rPr lang="en-US" dirty="0"/>
                <a:t>Content </a:t>
              </a:r>
            </a:p>
            <a:p>
              <a:r>
                <a:rPr lang="en-US" dirty="0"/>
                <a:t>Sources</a:t>
              </a:r>
            </a:p>
          </p:txBody>
        </p:sp>
      </p:grpSp>
      <p:grpSp>
        <p:nvGrpSpPr>
          <p:cNvPr id="52" name="Group 51"/>
          <p:cNvGrpSpPr/>
          <p:nvPr/>
        </p:nvGrpSpPr>
        <p:grpSpPr>
          <a:xfrm>
            <a:off x="1565031" y="2364999"/>
            <a:ext cx="1821061" cy="1907101"/>
            <a:chOff x="1565031" y="2526059"/>
            <a:chExt cx="1821061" cy="1907101"/>
          </a:xfrm>
        </p:grpSpPr>
        <p:grpSp>
          <p:nvGrpSpPr>
            <p:cNvPr id="53" name="Group 52"/>
            <p:cNvGrpSpPr/>
            <p:nvPr/>
          </p:nvGrpSpPr>
          <p:grpSpPr>
            <a:xfrm>
              <a:off x="1960733" y="2526059"/>
              <a:ext cx="1425359" cy="1907101"/>
              <a:chOff x="1960733" y="2526059"/>
              <a:chExt cx="1425359" cy="1907101"/>
            </a:xfrm>
          </p:grpSpPr>
          <p:pic>
            <p:nvPicPr>
              <p:cNvPr id="55" name="Picture 12" descr="Image result for crawler robot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0733" y="2526059"/>
                <a:ext cx="1425359" cy="142535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077845" y="4063828"/>
                <a:ext cx="1307592" cy="369332"/>
              </a:xfrm>
              <a:prstGeom prst="rect">
                <a:avLst/>
              </a:prstGeom>
              <a:noFill/>
            </p:spPr>
            <p:txBody>
              <a:bodyPr wrap="square" rtlCol="0">
                <a:spAutoFit/>
              </a:bodyPr>
              <a:lstStyle/>
              <a:p>
                <a:r>
                  <a:rPr lang="en-US" dirty="0"/>
                  <a:t>Crawler</a:t>
                </a:r>
              </a:p>
            </p:txBody>
          </p:sp>
        </p:grpSp>
        <p:cxnSp>
          <p:nvCxnSpPr>
            <p:cNvPr id="54" name="Straight Arrow Connector 53"/>
            <p:cNvCxnSpPr/>
            <p:nvPr/>
          </p:nvCxnSpPr>
          <p:spPr>
            <a:xfrm>
              <a:off x="1565031"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502550" y="2639996"/>
            <a:ext cx="2343293" cy="1658193"/>
            <a:chOff x="3502550" y="2801056"/>
            <a:chExt cx="2343293" cy="1658193"/>
          </a:xfrm>
        </p:grpSpPr>
        <p:grpSp>
          <p:nvGrpSpPr>
            <p:cNvPr id="60" name="Group 59"/>
            <p:cNvGrpSpPr/>
            <p:nvPr/>
          </p:nvGrpSpPr>
          <p:grpSpPr>
            <a:xfrm>
              <a:off x="3634357" y="2801056"/>
              <a:ext cx="2211486" cy="1658193"/>
              <a:chOff x="3634357" y="2801056"/>
              <a:chExt cx="2211486" cy="1658193"/>
            </a:xfrm>
          </p:grpSpPr>
          <p:pic>
            <p:nvPicPr>
              <p:cNvPr id="62" name="Picture 16" descr="Image result for content processing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252" y="2801056"/>
                <a:ext cx="1683696" cy="126277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3634357" y="4089917"/>
                <a:ext cx="2211486" cy="369332"/>
              </a:xfrm>
              <a:prstGeom prst="rect">
                <a:avLst/>
              </a:prstGeom>
              <a:noFill/>
            </p:spPr>
            <p:txBody>
              <a:bodyPr wrap="square" rtlCol="0">
                <a:spAutoFit/>
              </a:bodyPr>
              <a:lstStyle/>
              <a:p>
                <a:r>
                  <a:rPr lang="en-US" dirty="0"/>
                  <a:t>Content Processing</a:t>
                </a:r>
              </a:p>
            </p:txBody>
          </p:sp>
        </p:grpSp>
        <p:cxnSp>
          <p:nvCxnSpPr>
            <p:cNvPr id="61" name="Straight Arrow Connector 60"/>
            <p:cNvCxnSpPr/>
            <p:nvPr/>
          </p:nvCxnSpPr>
          <p:spPr>
            <a:xfrm>
              <a:off x="3502550"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5647992" y="2664528"/>
            <a:ext cx="1769116" cy="1633661"/>
            <a:chOff x="5647992" y="2825588"/>
            <a:chExt cx="1769116" cy="1633661"/>
          </a:xfrm>
        </p:grpSpPr>
        <p:grpSp>
          <p:nvGrpSpPr>
            <p:cNvPr id="65" name="Group 64"/>
            <p:cNvGrpSpPr/>
            <p:nvPr/>
          </p:nvGrpSpPr>
          <p:grpSpPr>
            <a:xfrm>
              <a:off x="6287906" y="2825588"/>
              <a:ext cx="1129202" cy="1633661"/>
              <a:chOff x="6287906" y="2825588"/>
              <a:chExt cx="1129202" cy="1633661"/>
            </a:xfrm>
          </p:grpSpPr>
          <p:pic>
            <p:nvPicPr>
              <p:cNvPr id="68" name="Picture 18" descr="Image result for yellow phonebook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7906" y="2825588"/>
                <a:ext cx="1129202" cy="1129202"/>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6470505" y="4089917"/>
                <a:ext cx="745717" cy="369332"/>
              </a:xfrm>
              <a:prstGeom prst="rect">
                <a:avLst/>
              </a:prstGeom>
            </p:spPr>
            <p:txBody>
              <a:bodyPr wrap="none">
                <a:spAutoFit/>
              </a:bodyPr>
              <a:lstStyle/>
              <a:p>
                <a:r>
                  <a:rPr lang="en-US" dirty="0"/>
                  <a:t>Index</a:t>
                </a:r>
              </a:p>
            </p:txBody>
          </p:sp>
        </p:grpSp>
        <p:cxnSp>
          <p:nvCxnSpPr>
            <p:cNvPr id="66" name="Straight Arrow Connector 65"/>
            <p:cNvCxnSpPr/>
            <p:nvPr/>
          </p:nvCxnSpPr>
          <p:spPr>
            <a:xfrm>
              <a:off x="5647992" y="3326046"/>
              <a:ext cx="395702"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87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animEffect transition="in" filter="fade">
                                      <p:cBhvr>
                                        <p:cTn id="9" dur="500"/>
                                        <p:tgtEl>
                                          <p:spTgt spid="38"/>
                                        </p:tgtEl>
                                      </p:cBhvr>
                                    </p:animEffect>
                                  </p:childTnLst>
                                </p:cTn>
                              </p:par>
                              <p:par>
                                <p:cTn id="10" presetID="10" presetClass="entr" presetSubtype="0"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par>
                                <p:cTn id="25" presetID="10"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fade">
                                      <p:cBhvr>
                                        <p:cTn id="30" dur="500"/>
                                        <p:tgtEl>
                                          <p:spTgt spid="70"/>
                                        </p:tgtEl>
                                      </p:cBhvr>
                                    </p:animEffec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Sensitive information types</a:t>
            </a:r>
          </a:p>
        </p:txBody>
      </p:sp>
      <p:sp>
        <p:nvSpPr>
          <p:cNvPr id="3" name="Slide Number Placeholder 2"/>
          <p:cNvSpPr>
            <a:spLocks noGrp="1"/>
          </p:cNvSpPr>
          <p:nvPr>
            <p:ph type="sldNum" sz="quarter" idx="4"/>
          </p:nvPr>
        </p:nvSpPr>
        <p:spPr/>
        <p:txBody>
          <a:bodyPr/>
          <a:lstStyle/>
          <a:p>
            <a:fld id="{4632F701-51E0-4603-A320-C3595F47AFC6}" type="slidenum">
              <a:rPr lang="en-US" smtClean="0"/>
              <a:pPr/>
              <a:t>7</a:t>
            </a:fld>
            <a:endParaRPr lang="en-US"/>
          </a:p>
        </p:txBody>
      </p:sp>
      <p:sp>
        <p:nvSpPr>
          <p:cNvPr id="4" name="Content Placeholder 3"/>
          <p:cNvSpPr>
            <a:spLocks noGrp="1"/>
          </p:cNvSpPr>
          <p:nvPr>
            <p:ph idx="1"/>
          </p:nvPr>
        </p:nvSpPr>
        <p:spPr>
          <a:xfrm>
            <a:off x="581193" y="2180497"/>
            <a:ext cx="11029617" cy="4185134"/>
          </a:xfrm>
        </p:spPr>
        <p:txBody>
          <a:bodyPr>
            <a:normAutofit fontScale="92500" lnSpcReduction="20000"/>
          </a:bodyPr>
          <a:lstStyle/>
          <a:p>
            <a:r>
              <a:rPr lang="en-US" dirty="0" smtClean="0"/>
              <a:t>Sensitive Information types contain</a:t>
            </a:r>
            <a:endParaRPr lang="en-US" dirty="0"/>
          </a:p>
          <a:p>
            <a:pPr lvl="1"/>
            <a:r>
              <a:rPr lang="en-US" dirty="0" smtClean="0"/>
              <a:t>A formatted or unformatted pattern (regex)</a:t>
            </a:r>
            <a:endParaRPr lang="en-US" dirty="0"/>
          </a:p>
          <a:p>
            <a:pPr lvl="1"/>
            <a:r>
              <a:rPr lang="en-US" dirty="0" smtClean="0"/>
              <a:t>Proximity to a keyword (like SSN or Social Security Number)</a:t>
            </a:r>
            <a:endParaRPr lang="en-US" dirty="0"/>
          </a:p>
          <a:p>
            <a:r>
              <a:rPr lang="en-US" dirty="0"/>
              <a:t>Sensitive Information Type Examples</a:t>
            </a:r>
          </a:p>
          <a:p>
            <a:pPr lvl="1"/>
            <a:r>
              <a:rPr lang="en-US" dirty="0" smtClean="0"/>
              <a:t>Personal </a:t>
            </a:r>
            <a:r>
              <a:rPr lang="en-US" dirty="0"/>
              <a:t>Identifiable Information (PII)</a:t>
            </a:r>
          </a:p>
          <a:p>
            <a:pPr lvl="1"/>
            <a:r>
              <a:rPr lang="en-US" dirty="0"/>
              <a:t>Credit Card Numbers</a:t>
            </a:r>
          </a:p>
          <a:p>
            <a:pPr lvl="1"/>
            <a:r>
              <a:rPr lang="en-US" dirty="0"/>
              <a:t>Social Security Numbers</a:t>
            </a:r>
          </a:p>
          <a:p>
            <a:pPr lvl="1"/>
            <a:r>
              <a:rPr lang="en-US" dirty="0"/>
              <a:t>Bank Account Numbers</a:t>
            </a:r>
          </a:p>
          <a:p>
            <a:pPr lvl="1"/>
            <a:r>
              <a:rPr lang="en-US" dirty="0"/>
              <a:t>Passport Numbers</a:t>
            </a:r>
          </a:p>
          <a:p>
            <a:pPr lvl="1"/>
            <a:r>
              <a:rPr lang="en-US" dirty="0"/>
              <a:t>Driver’s License Numbers</a:t>
            </a:r>
          </a:p>
          <a:p>
            <a:endParaRPr lang="en-US" dirty="0"/>
          </a:p>
        </p:txBody>
      </p:sp>
      <p:sp>
        <p:nvSpPr>
          <p:cNvPr id="5" name="Rectangle 4"/>
          <p:cNvSpPr/>
          <p:nvPr/>
        </p:nvSpPr>
        <p:spPr>
          <a:xfrm>
            <a:off x="696686" y="6341068"/>
            <a:ext cx="8723473" cy="369332"/>
          </a:xfrm>
          <a:prstGeom prst="rect">
            <a:avLst/>
          </a:prstGeom>
        </p:spPr>
        <p:txBody>
          <a:bodyPr wrap="square">
            <a:spAutoFit/>
          </a:bodyPr>
          <a:lstStyle/>
          <a:p>
            <a:r>
              <a:rPr lang="en-US" dirty="0">
                <a:hlinkClick r:id="rId2"/>
              </a:rPr>
              <a:t>https://technet.microsoft.com/en-us/library/jj150541(v=exchg.160).aspx</a:t>
            </a:r>
            <a:r>
              <a:rPr lang="en-US" dirty="0"/>
              <a:t> </a:t>
            </a:r>
          </a:p>
        </p:txBody>
      </p:sp>
      <p:pic>
        <p:nvPicPr>
          <p:cNvPr id="7" name="Picture 6"/>
          <p:cNvPicPr>
            <a:picLocks noChangeAspect="1"/>
          </p:cNvPicPr>
          <p:nvPr/>
        </p:nvPicPr>
        <p:blipFill>
          <a:blip r:embed="rId3"/>
          <a:stretch>
            <a:fillRect/>
          </a:stretch>
        </p:blipFill>
        <p:spPr>
          <a:xfrm>
            <a:off x="9527356" y="1822726"/>
            <a:ext cx="1895629" cy="2059957"/>
          </a:xfrm>
          <a:prstGeom prst="rect">
            <a:avLst/>
          </a:prstGeom>
        </p:spPr>
      </p:pic>
    </p:spTree>
    <p:extLst>
      <p:ext uri="{BB962C8B-B14F-4D97-AF65-F5344CB8AC3E}">
        <p14:creationId xmlns:p14="http://schemas.microsoft.com/office/powerpoint/2010/main" val="358730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queries &amp; Policies </a:t>
            </a:r>
          </a:p>
        </p:txBody>
      </p:sp>
      <p:sp>
        <p:nvSpPr>
          <p:cNvPr id="3" name="Text Placeholder 2"/>
          <p:cNvSpPr>
            <a:spLocks noGrp="1"/>
          </p:cNvSpPr>
          <p:nvPr>
            <p:ph type="body" idx="1"/>
          </p:nvPr>
        </p:nvSpPr>
        <p:spPr/>
        <p:txBody>
          <a:bodyPr/>
          <a:lstStyle/>
          <a:p>
            <a:r>
              <a:rPr lang="en-US" dirty="0"/>
              <a:t>Compliance Center &amp; eDiscovery Center</a:t>
            </a:r>
          </a:p>
        </p:txBody>
      </p:sp>
    </p:spTree>
    <p:extLst>
      <p:ext uri="{BB962C8B-B14F-4D97-AF65-F5344CB8AC3E}">
        <p14:creationId xmlns:p14="http://schemas.microsoft.com/office/powerpoint/2010/main" val="2745068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DLP Queries</a:t>
            </a:r>
          </a:p>
        </p:txBody>
      </p:sp>
      <p:sp>
        <p:nvSpPr>
          <p:cNvPr id="3" name="Content Placeholder 2"/>
          <p:cNvSpPr>
            <a:spLocks noGrp="1"/>
          </p:cNvSpPr>
          <p:nvPr>
            <p:ph idx="1"/>
          </p:nvPr>
        </p:nvSpPr>
        <p:spPr>
          <a:xfrm>
            <a:off x="680321" y="2336872"/>
            <a:ext cx="10710168" cy="4317928"/>
          </a:xfrm>
        </p:spPr>
        <p:txBody>
          <a:bodyPr>
            <a:normAutofit/>
          </a:bodyPr>
          <a:lstStyle/>
          <a:p>
            <a:r>
              <a:rPr lang="en-US" dirty="0"/>
              <a:t>DLP </a:t>
            </a:r>
            <a:r>
              <a:rPr lang="en-US" dirty="0" smtClean="0"/>
              <a:t>Queries</a:t>
            </a:r>
          </a:p>
          <a:p>
            <a:pPr lvl="1"/>
            <a:r>
              <a:rPr lang="en-US" dirty="0" smtClean="0"/>
              <a:t>Find </a:t>
            </a:r>
            <a:r>
              <a:rPr lang="en-US" dirty="0"/>
              <a:t>content that contains sensitive information </a:t>
            </a:r>
          </a:p>
          <a:p>
            <a:pPr lvl="1"/>
            <a:r>
              <a:rPr lang="en-US" dirty="0"/>
              <a:t>Understand your risks &amp; security exposure</a:t>
            </a:r>
          </a:p>
          <a:p>
            <a:pPr lvl="1"/>
            <a:r>
              <a:rPr lang="en-US" dirty="0"/>
              <a:t>Determine the location of content that your </a:t>
            </a:r>
            <a:r>
              <a:rPr lang="en-US" b="1" dirty="0"/>
              <a:t>DLP</a:t>
            </a:r>
            <a:r>
              <a:rPr lang="en-US" dirty="0"/>
              <a:t> policies need to </a:t>
            </a:r>
            <a:r>
              <a:rPr lang="en-US" dirty="0" smtClean="0"/>
              <a:t>protect</a:t>
            </a:r>
          </a:p>
          <a:p>
            <a:r>
              <a:rPr lang="en-US" dirty="0" smtClean="0"/>
              <a:t>Where to create them?</a:t>
            </a:r>
          </a:p>
          <a:p>
            <a:pPr lvl="1"/>
            <a:r>
              <a:rPr lang="en-US" dirty="0" smtClean="0"/>
              <a:t>Office 365 - Security and Compliance Center</a:t>
            </a:r>
          </a:p>
          <a:p>
            <a:pPr lvl="1"/>
            <a:r>
              <a:rPr lang="en-US" dirty="0" smtClean="0"/>
              <a:t>SharePoint 2016 - </a:t>
            </a:r>
            <a:r>
              <a:rPr lang="en-US" dirty="0"/>
              <a:t>eDiscovery </a:t>
            </a:r>
            <a:r>
              <a:rPr lang="en-US" dirty="0" smtClean="0"/>
              <a:t>Center</a:t>
            </a:r>
            <a:endParaRPr lang="en-US" dirty="0"/>
          </a:p>
          <a:p>
            <a:pPr lvl="1"/>
            <a:endParaRPr lang="en-US" dirty="0"/>
          </a:p>
          <a:p>
            <a:endParaRPr lang="en-US" dirty="0"/>
          </a:p>
        </p:txBody>
      </p:sp>
      <p:pic>
        <p:nvPicPr>
          <p:cNvPr id="5" name="Picture 4"/>
          <p:cNvPicPr>
            <a:picLocks noChangeAspect="1"/>
          </p:cNvPicPr>
          <p:nvPr/>
        </p:nvPicPr>
        <p:blipFill>
          <a:blip r:embed="rId2"/>
          <a:stretch>
            <a:fillRect/>
          </a:stretch>
        </p:blipFill>
        <p:spPr>
          <a:xfrm>
            <a:off x="10138569" y="2336871"/>
            <a:ext cx="1166821" cy="1266834"/>
          </a:xfrm>
          <a:prstGeom prst="rect">
            <a:avLst/>
          </a:prstGeom>
        </p:spPr>
      </p:pic>
    </p:spTree>
    <p:extLst>
      <p:ext uri="{BB962C8B-B14F-4D97-AF65-F5344CB8AC3E}">
        <p14:creationId xmlns:p14="http://schemas.microsoft.com/office/powerpoint/2010/main" val="4012004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ividend">
  <a:themeElements>
    <a:clrScheme name="Blue Chip PPT Color Palette">
      <a:dk1>
        <a:srgbClr val="3D3D3D"/>
      </a:dk1>
      <a:lt1>
        <a:sysClr val="window" lastClr="FFFFFF"/>
      </a:lt1>
      <a:dk2>
        <a:srgbClr val="3D3D3D"/>
      </a:dk2>
      <a:lt2>
        <a:srgbClr val="EBEBEB"/>
      </a:lt2>
      <a:accent1>
        <a:srgbClr val="003F77"/>
      </a:accent1>
      <a:accent2>
        <a:srgbClr val="0085CA"/>
      </a:accent2>
      <a:accent3>
        <a:srgbClr val="63A70A"/>
      </a:accent3>
      <a:accent4>
        <a:srgbClr val="53565A"/>
      </a:accent4>
      <a:accent5>
        <a:srgbClr val="007BB8"/>
      </a:accent5>
      <a:accent6>
        <a:srgbClr val="FFC61E"/>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lue Chip - 4x3 PowerPoint Template - External Use v2.potx" id="{DD6654A6-00F4-4AE4-82D7-62B0B8413477}" vid="{A2B12408-7E73-4C0A-B17B-D90C7357BF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lueMind Document" ma:contentTypeID="0x010100795F841017AA674E96CA8A68BF1977AC00E36B1966CA077C43B939416D17933AE1" ma:contentTypeVersion="16" ma:contentTypeDescription="BlueMind documentation examples and best of breed collateral." ma:contentTypeScope="" ma:versionID="96c1c99dcc56782197341eb5dadce921">
  <xsd:schema xmlns:xsd="http://www.w3.org/2001/XMLSchema" xmlns:xs="http://www.w3.org/2001/XMLSchema" xmlns:p="http://schemas.microsoft.com/office/2006/metadata/properties" xmlns:ns2="557e33ca-d230-4e4a-9228-12a73b3865b3" xmlns:ns3="e2692c95-e544-4f2f-834d-b4a7d732d62b" xmlns:ns4="28f7853a-070b-4fb9-a0ed-3fa33262d269" targetNamespace="http://schemas.microsoft.com/office/2006/metadata/properties" ma:root="true" ma:fieldsID="4ba5b37b2323aef1e3e69e458e0631d5" ns2:_="" ns3:_="" ns4:_="">
    <xsd:import namespace="557e33ca-d230-4e4a-9228-12a73b3865b3"/>
    <xsd:import namespace="e2692c95-e544-4f2f-834d-b4a7d732d62b"/>
    <xsd:import namespace="28f7853a-070b-4fb9-a0ed-3fa33262d269"/>
    <xsd:element name="properties">
      <xsd:complexType>
        <xsd:sequence>
          <xsd:element name="documentManagement">
            <xsd:complexType>
              <xsd:all>
                <xsd:element ref="ns2:TaxCatchAll" minOccurs="0"/>
                <xsd:element ref="ns2:TaxCatchAllLabel" minOccurs="0"/>
                <xsd:element ref="ns3:md861ea33380466ab59f34d32f93a24d" minOccurs="0"/>
                <xsd:element ref="ns3:gc7b145c286742d1981e533869f69ffe" minOccurs="0"/>
                <xsd:element ref="ns3:lc68a10b5c8e4d85ac630a5d0896fc3d" minOccurs="0"/>
                <xsd:element ref="ns3:Best_x0020_of_x0020_Bread" minOccurs="0"/>
                <xsd:element ref="ns3:SharedWithUsers" minOccurs="0"/>
                <xsd:element ref="ns3:SharedWithDetails" minOccurs="0"/>
                <xsd:element ref="ns4:Featu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e33ca-d230-4e4a-9228-12a73b3865b3"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352efcd7-5770-417a-804a-1963587c8250}" ma:internalName="TaxCatchAll" ma:showField="CatchAllData" ma:web="e2692c95-e544-4f2f-834d-b4a7d732d62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352efcd7-5770-417a-804a-1963587c8250}" ma:internalName="TaxCatchAllLabel" ma:readOnly="true" ma:showField="CatchAllDataLabel" ma:web="e2692c95-e544-4f2f-834d-b4a7d732d6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692c95-e544-4f2f-834d-b4a7d732d62b" elementFormDefault="qualified">
    <xsd:import namespace="http://schemas.microsoft.com/office/2006/documentManagement/types"/>
    <xsd:import namespace="http://schemas.microsoft.com/office/infopath/2007/PartnerControls"/>
    <xsd:element name="md861ea33380466ab59f34d32f93a24d" ma:index="10" nillable="true" ma:taxonomy="true" ma:internalName="md861ea33380466ab59f34d32f93a24d" ma:taxonomyFieldName="BlueMind_x0020_Context" ma:displayName="BlueMind Context" ma:readOnly="false" ma:default="" ma:fieldId="{6d861ea3-3380-466a-b59f-34d32f93a24d}" ma:taxonomyMulti="true" ma:sspId="71f84205-2f31-47f5-a6f6-1c7186697017" ma:termSetId="dbd653e9-1fc8-44f8-91e5-408f25e050c1" ma:anchorId="00000000-0000-0000-0000-000000000000" ma:open="false" ma:isKeyword="false">
      <xsd:complexType>
        <xsd:sequence>
          <xsd:element ref="pc:Terms" minOccurs="0" maxOccurs="1"/>
        </xsd:sequence>
      </xsd:complexType>
    </xsd:element>
    <xsd:element name="gc7b145c286742d1981e533869f69ffe" ma:index="12" nillable="true" ma:taxonomy="true" ma:internalName="gc7b145c286742d1981e533869f69ffe" ma:taxonomyFieldName="BlueMind_x0020_Type" ma:displayName="BlueMind Type" ma:readOnly="false" ma:default="" ma:fieldId="{0c7b145c-2867-42d1-981e-533869f69ffe}" ma:taxonomyMulti="true" ma:sspId="71f84205-2f31-47f5-a6f6-1c7186697017" ma:termSetId="e3dd636b-eb42-4884-8a47-02335d48492d" ma:anchorId="00000000-0000-0000-0000-000000000000" ma:open="true" ma:isKeyword="false">
      <xsd:complexType>
        <xsd:sequence>
          <xsd:element ref="pc:Terms" minOccurs="0" maxOccurs="1"/>
        </xsd:sequence>
      </xsd:complexType>
    </xsd:element>
    <xsd:element name="lc68a10b5c8e4d85ac630a5d0896fc3d" ma:index="14" ma:taxonomy="true" ma:internalName="lc68a10b5c8e4d85ac630a5d0896fc3d" ma:taxonomyFieldName="BlueMind_x0020_Doc_x0020_Type" ma:displayName="BlueMind Doc Type" ma:indexed="true" ma:readOnly="false" ma:default="" ma:fieldId="{5c68a10b-5c8e-4d85-ac63-0a5d0896fc3d}" ma:sspId="71f84205-2f31-47f5-a6f6-1c7186697017" ma:termSetId="9b0497f3-d350-40fb-afd2-97bcbb946db9" ma:anchorId="00000000-0000-0000-0000-000000000000" ma:open="true" ma:isKeyword="false">
      <xsd:complexType>
        <xsd:sequence>
          <xsd:element ref="pc:Terms" minOccurs="0" maxOccurs="1"/>
        </xsd:sequence>
      </xsd:complexType>
    </xsd:element>
    <xsd:element name="Best_x0020_of_x0020_Bread" ma:index="16" nillable="true" ma:displayName="Best of Breed" ma:default="0" ma:internalName="Best_x0020_of_x0020_Bread" ma:readOnly="false">
      <xsd:simpleType>
        <xsd:restriction base="dms:Boolean"/>
      </xsd:simple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8f7853a-070b-4fb9-a0ed-3fa33262d269" elementFormDefault="qualified">
    <xsd:import namespace="http://schemas.microsoft.com/office/2006/documentManagement/types"/>
    <xsd:import namespace="http://schemas.microsoft.com/office/infopath/2007/PartnerControls"/>
    <xsd:element name="Featured" ma:index="19" nillable="true" ma:displayName="Featured" ma:default="0" ma:internalName="Featu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68a10b5c8e4d85ac630a5d0896fc3d xmlns="e2692c95-e544-4f2f-834d-b4a7d732d62b">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0daf0cf2-48f8-4a9a-b841-e83ecc0a49c6</TermId>
        </TermInfo>
      </Terms>
    </lc68a10b5c8e4d85ac630a5d0896fc3d>
    <TaxCatchAll xmlns="557e33ca-d230-4e4a-9228-12a73b3865b3">
      <Value>41</Value>
    </TaxCatchAll>
    <Best_x0020_of_x0020_Bread xmlns="e2692c95-e544-4f2f-834d-b4a7d732d62b">false</Best_x0020_of_x0020_Bread>
    <gc7b145c286742d1981e533869f69ffe xmlns="e2692c95-e544-4f2f-834d-b4a7d732d62b">
      <Terms xmlns="http://schemas.microsoft.com/office/infopath/2007/PartnerControls"/>
    </gc7b145c286742d1981e533869f69ffe>
    <md861ea33380466ab59f34d32f93a24d xmlns="e2692c95-e544-4f2f-834d-b4a7d732d62b">
      <Terms xmlns="http://schemas.microsoft.com/office/infopath/2007/PartnerControls"/>
    </md861ea33380466ab59f34d32f93a24d>
    <Featured xmlns="28f7853a-070b-4fb9-a0ed-3fa33262d269">false</Feature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69DC44-FFFD-4F12-B1FC-E9B0AB6959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7e33ca-d230-4e4a-9228-12a73b3865b3"/>
    <ds:schemaRef ds:uri="e2692c95-e544-4f2f-834d-b4a7d732d62b"/>
    <ds:schemaRef ds:uri="28f7853a-070b-4fb9-a0ed-3fa33262d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06081F-5B85-491E-B740-7EC125D3BCB5}">
  <ds:schemaRefs>
    <ds:schemaRef ds:uri="http://purl.org/dc/elements/1.1/"/>
    <ds:schemaRef ds:uri="http://schemas.microsoft.com/office/2006/metadata/properties"/>
    <ds:schemaRef ds:uri="http://schemas.microsoft.com/office/infopath/2007/PartnerControls"/>
    <ds:schemaRef ds:uri="557e33ca-d230-4e4a-9228-12a73b3865b3"/>
    <ds:schemaRef ds:uri="http://purl.org/dc/terms/"/>
    <ds:schemaRef ds:uri="http://purl.org/dc/dcmitype/"/>
    <ds:schemaRef ds:uri="28f7853a-070b-4fb9-a0ed-3fa33262d269"/>
    <ds:schemaRef ds:uri="http://schemas.microsoft.com/office/2006/documentManagement/types"/>
    <ds:schemaRef ds:uri="http://schemas.openxmlformats.org/package/2006/metadata/core-properties"/>
    <ds:schemaRef ds:uri="e2692c95-e544-4f2f-834d-b4a7d732d62b"/>
    <ds:schemaRef ds:uri="http://www.w3.org/XML/1998/namespace"/>
  </ds:schemaRefs>
</ds:datastoreItem>
</file>

<file path=customXml/itemProps3.xml><?xml version="1.0" encoding="utf-8"?>
<ds:datastoreItem xmlns:ds="http://schemas.openxmlformats.org/officeDocument/2006/customXml" ds:itemID="{5702ED8E-EAD7-436E-8DB1-C74E3E8F1F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4625</TotalTime>
  <Words>1359</Words>
  <Application>Microsoft Office PowerPoint</Application>
  <PresentationFormat>Widescreen</PresentationFormat>
  <Paragraphs>275</Paragraphs>
  <Slides>30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Calibri</vt:lpstr>
      <vt:lpstr>Cambria</vt:lpstr>
      <vt:lpstr>Gill Sans MT</vt:lpstr>
      <vt:lpstr>Myriad Pro Light</vt:lpstr>
      <vt:lpstr>Rockwell</vt:lpstr>
      <vt:lpstr>Segoe UI</vt:lpstr>
      <vt:lpstr>Wingdings</vt:lpstr>
      <vt:lpstr>Wingdings 2</vt:lpstr>
      <vt:lpstr>1_Dividend</vt:lpstr>
      <vt:lpstr>Office Theme</vt:lpstr>
      <vt:lpstr>ECM 104 - Protecting your Content</vt:lpstr>
      <vt:lpstr>PowerPoint Presentation</vt:lpstr>
      <vt:lpstr>Agenda</vt:lpstr>
      <vt:lpstr>What is Data Loss prevention?</vt:lpstr>
      <vt:lpstr>Foundation Concepts</vt:lpstr>
      <vt:lpstr>DLP Processing in SharePoint 2016</vt:lpstr>
      <vt:lpstr>Sensitive information types</vt:lpstr>
      <vt:lpstr>DLP queries &amp; Policies </vt:lpstr>
      <vt:lpstr>DLP Queries</vt:lpstr>
      <vt:lpstr>DLP Policies</vt:lpstr>
      <vt:lpstr>Other Policies</vt:lpstr>
      <vt:lpstr>Creating Compliance Policy &amp;  ediscovery Centers</vt:lpstr>
      <vt:lpstr>DLP Policy Templates</vt:lpstr>
      <vt:lpstr>Creating a DLP query</vt:lpstr>
      <vt:lpstr>Creating a DLP Query</vt:lpstr>
      <vt:lpstr>Creating a DLP Policy</vt:lpstr>
      <vt:lpstr>Policy Tips</vt:lpstr>
      <vt:lpstr>Creating a DLP Policy</vt:lpstr>
      <vt:lpstr>Applying a DLP Policy</vt:lpstr>
      <vt:lpstr>Assigning a DLP Policy</vt:lpstr>
      <vt:lpstr>Administering DLP</vt:lpstr>
      <vt:lpstr>View DLP Events in the Usage Logs</vt:lpstr>
      <vt:lpstr>Office 365 vs. SharePoint 2016</vt:lpstr>
      <vt:lpstr>Hybrid Audit Logging</vt:lpstr>
      <vt:lpstr>Limitation</vt:lpstr>
      <vt:lpstr>Office 365  security &amp; Compliance Center</vt:lpstr>
      <vt:lpstr>Other Talks at SharePoint Fest</vt:lpstr>
      <vt:lpstr>Additional resources</vt:lpstr>
      <vt:lpstr>PowerPoint Presentation</vt:lpstr>
      <vt:lpstr>Questions?</vt:lpstr>
    </vt:vector>
  </TitlesOfParts>
  <Company>Blue Chip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Stork, Paul</dc:creator>
  <cp:lastModifiedBy>Stork, Paul</cp:lastModifiedBy>
  <cp:revision>425</cp:revision>
  <dcterms:created xsi:type="dcterms:W3CDTF">2016-02-17T20:23:09Z</dcterms:created>
  <dcterms:modified xsi:type="dcterms:W3CDTF">2017-04-19T20:38:15Z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0x010100795F841017AA674E96CA8A68BF1977AC00E36B1966CA077C43B939416D17933AE1</vt:lpwstr>
  </property>
  <property fmtid="{D5CDD505-2E9C-101B-9397-08002B2CF9AE}" pid="3" name="BlueMind Context">
    <vt:lpwstr/>
  </property>
  <property fmtid="{D5CDD505-2E9C-101B-9397-08002B2CF9AE}" pid="4" name="BlueMind Type">
    <vt:lpwstr/>
  </property>
  <property fmtid="{D5CDD505-2E9C-101B-9397-08002B2CF9AE}" pid="5" name="BlueMind Doc Type">
    <vt:lpwstr>41;#Marketing ＆ Communications|0daf0cf2-48f8-4a9a-b841-e83ecc0a49c6</vt:lpwstr>
  </property>
</Properties>
</file>